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2" r:id="rId1"/>
    <p:sldMasterId id="2147483858" r:id="rId2"/>
  </p:sldMasterIdLst>
  <p:notesMasterIdLst>
    <p:notesMasterId r:id="rId44"/>
  </p:notesMasterIdLst>
  <p:handoutMasterIdLst>
    <p:handoutMasterId r:id="rId45"/>
  </p:handoutMasterIdLst>
  <p:sldIdLst>
    <p:sldId id="257" r:id="rId3"/>
    <p:sldId id="406" r:id="rId4"/>
    <p:sldId id="402" r:id="rId5"/>
    <p:sldId id="405" r:id="rId6"/>
    <p:sldId id="407" r:id="rId7"/>
    <p:sldId id="408" r:id="rId8"/>
    <p:sldId id="409" r:id="rId9"/>
    <p:sldId id="410" r:id="rId10"/>
    <p:sldId id="411" r:id="rId11"/>
    <p:sldId id="412" r:id="rId12"/>
    <p:sldId id="413" r:id="rId13"/>
    <p:sldId id="414" r:id="rId14"/>
    <p:sldId id="334" r:id="rId15"/>
    <p:sldId id="336" r:id="rId16"/>
    <p:sldId id="337" r:id="rId17"/>
    <p:sldId id="338" r:id="rId18"/>
    <p:sldId id="339" r:id="rId19"/>
    <p:sldId id="390" r:id="rId20"/>
    <p:sldId id="340" r:id="rId21"/>
    <p:sldId id="342" r:id="rId22"/>
    <p:sldId id="343" r:id="rId23"/>
    <p:sldId id="344" r:id="rId24"/>
    <p:sldId id="346" r:id="rId25"/>
    <p:sldId id="391" r:id="rId26"/>
    <p:sldId id="392" r:id="rId27"/>
    <p:sldId id="395" r:id="rId28"/>
    <p:sldId id="396" r:id="rId29"/>
    <p:sldId id="397" r:id="rId30"/>
    <p:sldId id="398" r:id="rId31"/>
    <p:sldId id="347" r:id="rId32"/>
    <p:sldId id="393" r:id="rId33"/>
    <p:sldId id="399" r:id="rId34"/>
    <p:sldId id="400" r:id="rId35"/>
    <p:sldId id="367" r:id="rId36"/>
    <p:sldId id="368" r:id="rId37"/>
    <p:sldId id="369" r:id="rId38"/>
    <p:sldId id="377" r:id="rId39"/>
    <p:sldId id="379" r:id="rId40"/>
    <p:sldId id="381" r:id="rId41"/>
    <p:sldId id="384" r:id="rId42"/>
    <p:sldId id="389" r:id="rId43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2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sz="2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sz="2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sz="2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6699"/>
    <a:srgbClr val="5B53FF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7" autoAdjust="0"/>
    <p:restoredTop sz="94551" autoAdjust="0"/>
  </p:normalViewPr>
  <p:slideViewPr>
    <p:cSldViewPr>
      <p:cViewPr varScale="1">
        <p:scale>
          <a:sx n="73" d="100"/>
          <a:sy n="73" d="100"/>
        </p:scale>
        <p:origin x="744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201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viewProps" Target="viewProps.xml"/><Relationship Id="rId50" Type="http://schemas.microsoft.com/office/2016/11/relationships/changesInfo" Target="changesInfos/changesInfo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theme" Target="theme/theme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homas Licciardello" userId="b17c8baeae5b55bc" providerId="LiveId" clId="{7F97F3C6-4BE7-4050-B8DE-9809120046CE}"/>
    <pc:docChg chg="custSel modSld">
      <pc:chgData name="Thomas Licciardello" userId="b17c8baeae5b55bc" providerId="LiveId" clId="{7F97F3C6-4BE7-4050-B8DE-9809120046CE}" dt="2022-04-07T19:58:13.427" v="2" actId="947"/>
      <pc:docMkLst>
        <pc:docMk/>
      </pc:docMkLst>
      <pc:sldChg chg="modSp mod">
        <pc:chgData name="Thomas Licciardello" userId="b17c8baeae5b55bc" providerId="LiveId" clId="{7F97F3C6-4BE7-4050-B8DE-9809120046CE}" dt="2022-04-07T19:21:20.294" v="0" actId="33524"/>
        <pc:sldMkLst>
          <pc:docMk/>
          <pc:sldMk cId="0" sldId="338"/>
        </pc:sldMkLst>
        <pc:spChg chg="mod">
          <ac:chgData name="Thomas Licciardello" userId="b17c8baeae5b55bc" providerId="LiveId" clId="{7F97F3C6-4BE7-4050-B8DE-9809120046CE}" dt="2022-04-07T19:21:20.294" v="0" actId="33524"/>
          <ac:spMkLst>
            <pc:docMk/>
            <pc:sldMk cId="0" sldId="338"/>
            <ac:spMk id="29698" creationId="{BAC144F5-91AE-4A7D-B980-9B1CA4C27EF7}"/>
          </ac:spMkLst>
        </pc:spChg>
      </pc:sldChg>
      <pc:sldChg chg="modSp mod">
        <pc:chgData name="Thomas Licciardello" userId="b17c8baeae5b55bc" providerId="LiveId" clId="{7F97F3C6-4BE7-4050-B8DE-9809120046CE}" dt="2022-04-07T19:58:13.427" v="2" actId="947"/>
        <pc:sldMkLst>
          <pc:docMk/>
          <pc:sldMk cId="0" sldId="406"/>
        </pc:sldMkLst>
        <pc:spChg chg="mod">
          <ac:chgData name="Thomas Licciardello" userId="b17c8baeae5b55bc" providerId="LiveId" clId="{7F97F3C6-4BE7-4050-B8DE-9809120046CE}" dt="2022-04-07T19:58:13.427" v="2" actId="947"/>
          <ac:spMkLst>
            <pc:docMk/>
            <pc:sldMk cId="0" sldId="406"/>
            <ac:spMk id="15362" creationId="{C32FFF06-3490-49EC-82F4-6B1AAD336CFB}"/>
          </ac:spMkLst>
        </pc:spChg>
      </pc:sldChg>
    </pc:docChg>
  </pc:docChgLst>
  <pc:docChgLst>
    <pc:chgData name="Thomas Licciardello" userId="b17c8baeae5b55bc" providerId="LiveId" clId="{53A89B2B-7F5C-4951-963D-1C87E8D2BECB}"/>
    <pc:docChg chg="modSld">
      <pc:chgData name="Thomas Licciardello" userId="b17c8baeae5b55bc" providerId="LiveId" clId="{53A89B2B-7F5C-4951-963D-1C87E8D2BECB}" dt="2021-04-15T18:16:46.245" v="214" actId="20577"/>
      <pc:docMkLst>
        <pc:docMk/>
      </pc:docMkLst>
      <pc:sldChg chg="modSp mod">
        <pc:chgData name="Thomas Licciardello" userId="b17c8baeae5b55bc" providerId="LiveId" clId="{53A89B2B-7F5C-4951-963D-1C87E8D2BECB}" dt="2021-04-15T18:02:39.834" v="174" actId="20577"/>
        <pc:sldMkLst>
          <pc:docMk/>
          <pc:sldMk cId="0" sldId="343"/>
        </pc:sldMkLst>
        <pc:spChg chg="mod">
          <ac:chgData name="Thomas Licciardello" userId="b17c8baeae5b55bc" providerId="LiveId" clId="{53A89B2B-7F5C-4951-963D-1C87E8D2BECB}" dt="2021-04-15T18:02:39.834" v="174" actId="20577"/>
          <ac:spMkLst>
            <pc:docMk/>
            <pc:sldMk cId="0" sldId="343"/>
            <ac:spMk id="34818" creationId="{006CEF5C-EBF6-47EA-9D68-79975FC8506E}"/>
          </ac:spMkLst>
        </pc:spChg>
      </pc:sldChg>
      <pc:sldChg chg="modSp mod">
        <pc:chgData name="Thomas Licciardello" userId="b17c8baeae5b55bc" providerId="LiveId" clId="{53A89B2B-7F5C-4951-963D-1C87E8D2BECB}" dt="2021-04-15T18:08:50.933" v="176" actId="113"/>
        <pc:sldMkLst>
          <pc:docMk/>
          <pc:sldMk cId="0" sldId="393"/>
        </pc:sldMkLst>
        <pc:spChg chg="mod">
          <ac:chgData name="Thomas Licciardello" userId="b17c8baeae5b55bc" providerId="LiveId" clId="{53A89B2B-7F5C-4951-963D-1C87E8D2BECB}" dt="2021-04-15T18:08:50.933" v="176" actId="113"/>
          <ac:spMkLst>
            <pc:docMk/>
            <pc:sldMk cId="0" sldId="393"/>
            <ac:spMk id="47106" creationId="{482583F8-7A96-404B-AF66-66CBE94F4256}"/>
          </ac:spMkLst>
        </pc:spChg>
      </pc:sldChg>
      <pc:sldChg chg="modSp mod">
        <pc:chgData name="Thomas Licciardello" userId="b17c8baeae5b55bc" providerId="LiveId" clId="{53A89B2B-7F5C-4951-963D-1C87E8D2BECB}" dt="2021-04-15T18:11:27.681" v="190" actId="20577"/>
        <pc:sldMkLst>
          <pc:docMk/>
          <pc:sldMk cId="0" sldId="399"/>
        </pc:sldMkLst>
        <pc:spChg chg="mod">
          <ac:chgData name="Thomas Licciardello" userId="b17c8baeae5b55bc" providerId="LiveId" clId="{53A89B2B-7F5C-4951-963D-1C87E8D2BECB}" dt="2021-04-15T18:11:27.681" v="190" actId="20577"/>
          <ac:spMkLst>
            <pc:docMk/>
            <pc:sldMk cId="0" sldId="399"/>
            <ac:spMk id="49154" creationId="{90EF620D-26BF-4F2E-9248-58C41062A976}"/>
          </ac:spMkLst>
        </pc:spChg>
      </pc:sldChg>
      <pc:sldChg chg="modSp mod">
        <pc:chgData name="Thomas Licciardello" userId="b17c8baeae5b55bc" providerId="LiveId" clId="{53A89B2B-7F5C-4951-963D-1C87E8D2BECB}" dt="2021-04-15T18:16:46.245" v="214" actId="20577"/>
        <pc:sldMkLst>
          <pc:docMk/>
          <pc:sldMk cId="0" sldId="406"/>
        </pc:sldMkLst>
        <pc:spChg chg="mod">
          <ac:chgData name="Thomas Licciardello" userId="b17c8baeae5b55bc" providerId="LiveId" clId="{53A89B2B-7F5C-4951-963D-1C87E8D2BECB}" dt="2021-04-15T18:16:46.245" v="214" actId="20577"/>
          <ac:spMkLst>
            <pc:docMk/>
            <pc:sldMk cId="0" sldId="406"/>
            <ac:spMk id="15362" creationId="{C32FFF06-3490-49EC-82F4-6B1AAD336CFB}"/>
          </ac:spMkLst>
        </pc:spChg>
      </pc:sldChg>
    </pc:docChg>
  </pc:docChgLst>
  <pc:docChgLst>
    <pc:chgData name="Thomas Licciardello" userId="b17c8baeae5b55bc" providerId="LiveId" clId="{B9526AF7-1791-441D-9135-493816F7CD45}"/>
    <pc:docChg chg="custSel modSld">
      <pc:chgData name="Thomas Licciardello" userId="b17c8baeae5b55bc" providerId="LiveId" clId="{B9526AF7-1791-441D-9135-493816F7CD45}" dt="2022-11-03T15:04:18.935" v="137" actId="20577"/>
      <pc:docMkLst>
        <pc:docMk/>
      </pc:docMkLst>
      <pc:sldChg chg="modSp mod">
        <pc:chgData name="Thomas Licciardello" userId="b17c8baeae5b55bc" providerId="LiveId" clId="{B9526AF7-1791-441D-9135-493816F7CD45}" dt="2022-11-03T15:04:18.935" v="137" actId="20577"/>
        <pc:sldMkLst>
          <pc:docMk/>
          <pc:sldMk cId="0" sldId="406"/>
        </pc:sldMkLst>
        <pc:spChg chg="mod">
          <ac:chgData name="Thomas Licciardello" userId="b17c8baeae5b55bc" providerId="LiveId" clId="{B9526AF7-1791-441D-9135-493816F7CD45}" dt="2022-11-03T15:04:18.935" v="137" actId="20577"/>
          <ac:spMkLst>
            <pc:docMk/>
            <pc:sldMk cId="0" sldId="406"/>
            <ac:spMk id="15362" creationId="{C32FFF06-3490-49EC-82F4-6B1AAD336CFB}"/>
          </ac:spMkLst>
        </pc:spChg>
      </pc:sldChg>
    </pc:docChg>
  </pc:docChgLst>
  <pc:docChgLst>
    <pc:chgData name="Thomas Licciardello" userId="b17c8baeae5b55bc" providerId="LiveId" clId="{DEBF711F-52A3-48DD-8629-BFF7515664CC}"/>
    <pc:docChg chg="custSel modSld">
      <pc:chgData name="Thomas Licciardello" userId="b17c8baeae5b55bc" providerId="LiveId" clId="{DEBF711F-52A3-48DD-8629-BFF7515664CC}" dt="2021-11-04T13:20:25.431" v="256" actId="20577"/>
      <pc:docMkLst>
        <pc:docMk/>
      </pc:docMkLst>
      <pc:sldChg chg="modSp mod">
        <pc:chgData name="Thomas Licciardello" userId="b17c8baeae5b55bc" providerId="LiveId" clId="{DEBF711F-52A3-48DD-8629-BFF7515664CC}" dt="2021-11-04T13:20:25.431" v="256" actId="20577"/>
        <pc:sldMkLst>
          <pc:docMk/>
          <pc:sldMk cId="0" sldId="406"/>
        </pc:sldMkLst>
        <pc:spChg chg="mod">
          <ac:chgData name="Thomas Licciardello" userId="b17c8baeae5b55bc" providerId="LiveId" clId="{DEBF711F-52A3-48DD-8629-BFF7515664CC}" dt="2021-11-04T13:20:25.431" v="256" actId="20577"/>
          <ac:spMkLst>
            <pc:docMk/>
            <pc:sldMk cId="0" sldId="406"/>
            <ac:spMk id="15362" creationId="{C32FFF06-3490-49EC-82F4-6B1AAD336CFB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>
            <a:extLst>
              <a:ext uri="{FF2B5EF4-FFF2-40B4-BE49-F238E27FC236}">
                <a16:creationId xmlns:a16="http://schemas.microsoft.com/office/drawing/2014/main" id="{241BE5ED-1EEE-43B2-8328-237FA225256B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9395" name="Rectangle 3">
            <a:extLst>
              <a:ext uri="{FF2B5EF4-FFF2-40B4-BE49-F238E27FC236}">
                <a16:creationId xmlns:a16="http://schemas.microsoft.com/office/drawing/2014/main" id="{BA34F994-2A87-4F74-BB29-C578322D9533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9396" name="Rectangle 4">
            <a:extLst>
              <a:ext uri="{FF2B5EF4-FFF2-40B4-BE49-F238E27FC236}">
                <a16:creationId xmlns:a16="http://schemas.microsoft.com/office/drawing/2014/main" id="{44E429E9-A786-4E75-AC91-B0883EE6B8B3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9397" name="Rectangle 5">
            <a:extLst>
              <a:ext uri="{FF2B5EF4-FFF2-40B4-BE49-F238E27FC236}">
                <a16:creationId xmlns:a16="http://schemas.microsoft.com/office/drawing/2014/main" id="{57B3FAB4-37A5-4AC1-86C8-5A3DD61E7615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C2A1DD9F-52F0-48C0-B5A7-C96E8D59D40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>
            <a:extLst>
              <a:ext uri="{FF2B5EF4-FFF2-40B4-BE49-F238E27FC236}">
                <a16:creationId xmlns:a16="http://schemas.microsoft.com/office/drawing/2014/main" id="{E8BC9F6B-96E7-482B-9A65-9D076BA1FC74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6867" name="Rectangle 3">
            <a:extLst>
              <a:ext uri="{FF2B5EF4-FFF2-40B4-BE49-F238E27FC236}">
                <a16:creationId xmlns:a16="http://schemas.microsoft.com/office/drawing/2014/main" id="{ECBC0491-5B78-44EC-914D-B577459ED1E0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268" name="Rectangle 4">
            <a:extLst>
              <a:ext uri="{FF2B5EF4-FFF2-40B4-BE49-F238E27FC236}">
                <a16:creationId xmlns:a16="http://schemas.microsoft.com/office/drawing/2014/main" id="{F53C734D-5A92-441A-A72C-71CB8B4EA1A2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6869" name="Rectangle 5">
            <a:extLst>
              <a:ext uri="{FF2B5EF4-FFF2-40B4-BE49-F238E27FC236}">
                <a16:creationId xmlns:a16="http://schemas.microsoft.com/office/drawing/2014/main" id="{2BA0AF4E-010A-4E1F-BBE5-32343A8993A8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6870" name="Rectangle 6">
            <a:extLst>
              <a:ext uri="{FF2B5EF4-FFF2-40B4-BE49-F238E27FC236}">
                <a16:creationId xmlns:a16="http://schemas.microsoft.com/office/drawing/2014/main" id="{E2967C58-AC32-45C8-9D1D-9656516D4D31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6871" name="Rectangle 7">
            <a:extLst>
              <a:ext uri="{FF2B5EF4-FFF2-40B4-BE49-F238E27FC236}">
                <a16:creationId xmlns:a16="http://schemas.microsoft.com/office/drawing/2014/main" id="{4C0F5B4F-29C7-498E-82D4-4BDE8441EEC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931EC54B-1238-4DCD-B3B3-1C6DDEEA518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lide Image Placeholder 1">
            <a:extLst>
              <a:ext uri="{FF2B5EF4-FFF2-40B4-BE49-F238E27FC236}">
                <a16:creationId xmlns:a16="http://schemas.microsoft.com/office/drawing/2014/main" id="{1A679066-4901-4472-9B63-CFE4D5EEE04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39" name="Notes Placeholder 2">
            <a:extLst>
              <a:ext uri="{FF2B5EF4-FFF2-40B4-BE49-F238E27FC236}">
                <a16:creationId xmlns:a16="http://schemas.microsoft.com/office/drawing/2014/main" id="{85BD1F41-42FB-4821-B8C4-C67EE664F0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  <p:sp>
        <p:nvSpPr>
          <p:cNvPr id="14340" name="Slide Number Placeholder 3">
            <a:extLst>
              <a:ext uri="{FF2B5EF4-FFF2-40B4-BE49-F238E27FC236}">
                <a16:creationId xmlns:a16="http://schemas.microsoft.com/office/drawing/2014/main" id="{9FF632D8-4DD5-466B-874A-6437298BAA0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9AB71BF0-D4E4-4622-987E-F1F88D4FF572}" type="slidenum">
              <a:rPr lang="en-US" altLang="en-US" smtClean="0"/>
              <a:pPr>
                <a:spcBef>
                  <a:spcPct val="0"/>
                </a:spcBef>
              </a:pPr>
              <a:t>1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Master" Target="../slideMasters/slideMaster2.xml"/><Relationship Id="rId1" Type="http://schemas.openxmlformats.org/officeDocument/2006/relationships/themeOverride" Target="../theme/themeOverride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Master" Target="../slideMasters/slideMaster2.xml"/><Relationship Id="rId1" Type="http://schemas.openxmlformats.org/officeDocument/2006/relationships/themeOverride" Target="../theme/themeOverride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Master" Target="../slideMasters/slideMaster2.xml"/><Relationship Id="rId1" Type="http://schemas.openxmlformats.org/officeDocument/2006/relationships/themeOverride" Target="../theme/themeOverride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Master" Target="../slideMasters/slideMaster2.xml"/><Relationship Id="rId1" Type="http://schemas.openxmlformats.org/officeDocument/2006/relationships/themeOverride" Target="../theme/themeOverride4.xml"/><Relationship Id="rId4" Type="http://schemas.openxmlformats.org/officeDocument/2006/relationships/image" Target="../media/image1.jpe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79577F-CCD4-4EC1-9785-6584487F42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730D7A-DD71-4A4B-8D3C-48671BCC82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Information Technology Project Management, Sixth Edition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143375-729E-471C-9374-3878DEAFE4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F2E3D8D-E2F2-460A-8A2F-5C4F692D9CC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544739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5354EE-0431-4D15-9B9A-93AFF0E417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7470EE-DC0D-4C1F-BE9C-71C8091BE6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Information Technology Project Management, Sixth Edition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C64756-7078-4950-89E7-32CEB545D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40F19A9-7B32-4162-BFB5-A48EEFE419D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994766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E33E2A-F78D-4F96-A835-46F84C4D17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FD66AA-ECA2-44D1-AD85-51D6EA097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Information Technology Project Management, Sixth Edition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F69F68-FA23-4E09-8946-DDAB8CA08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3C958BD-852A-4DBA-86EA-B3BEC967142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910576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Triangle 3">
            <a:extLst>
              <a:ext uri="{FF2B5EF4-FFF2-40B4-BE49-F238E27FC236}">
                <a16:creationId xmlns:a16="http://schemas.microsoft.com/office/drawing/2014/main" id="{96384E68-7B85-4099-A9F2-D14707DEFF8C}"/>
              </a:ext>
            </a:extLst>
          </p:cNvPr>
          <p:cNvSpPr/>
          <p:nvPr/>
        </p:nvSpPr>
        <p:spPr>
          <a:xfrm>
            <a:off x="0" y="4664075"/>
            <a:ext cx="9150350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/>
          </a:p>
        </p:txBody>
      </p:sp>
      <p:grpSp>
        <p:nvGrpSpPr>
          <p:cNvPr id="5" name="Group 15">
            <a:extLst>
              <a:ext uri="{FF2B5EF4-FFF2-40B4-BE49-F238E27FC236}">
                <a16:creationId xmlns:a16="http://schemas.microsoft.com/office/drawing/2014/main" id="{94154700-8EE1-4988-99F4-B68F0769E012}"/>
              </a:ext>
            </a:extLst>
          </p:cNvPr>
          <p:cNvGrpSpPr>
            <a:grpSpLocks/>
          </p:cNvGrpSpPr>
          <p:nvPr/>
        </p:nvGrpSpPr>
        <p:grpSpPr bwMode="auto">
          <a:xfrm>
            <a:off x="-3175" y="4953000"/>
            <a:ext cx="9147175" cy="1911350"/>
            <a:chOff x="-3765" y="4832896"/>
            <a:chExt cx="9147765" cy="2032192"/>
          </a:xfrm>
        </p:grpSpPr>
        <p:sp>
          <p:nvSpPr>
            <p:cNvPr id="6" name="Freeform 15">
              <a:extLst>
                <a:ext uri="{FF2B5EF4-FFF2-40B4-BE49-F238E27FC236}">
                  <a16:creationId xmlns:a16="http://schemas.microsoft.com/office/drawing/2014/main" id="{27884C18-BB4D-47CF-ACF6-C4E563E4CD55}"/>
                </a:ext>
              </a:extLst>
            </p:cNvPr>
            <p:cNvSpPr>
              <a:spLocks/>
            </p:cNvSpPr>
            <p:nvPr/>
          </p:nvSpPr>
          <p:spPr bwMode="auto">
            <a:xfrm>
              <a:off x="1687032" y="4832896"/>
              <a:ext cx="7456968" cy="51817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hangingPunct="1">
                <a:defRPr/>
              </a:pPr>
              <a:endParaRPr lang="en-US" dirty="0">
                <a:latin typeface="Arial" charset="0"/>
              </a:endParaRPr>
            </a:p>
          </p:txBody>
        </p:sp>
        <p:sp>
          <p:nvSpPr>
            <p:cNvPr id="7" name="Freeform 18">
              <a:extLst>
                <a:ext uri="{FF2B5EF4-FFF2-40B4-BE49-F238E27FC236}">
                  <a16:creationId xmlns:a16="http://schemas.microsoft.com/office/drawing/2014/main" id="{68093BA6-3E38-41FC-B1FD-64A1B34E86A7}"/>
                </a:ext>
              </a:extLst>
            </p:cNvPr>
            <p:cNvSpPr>
              <a:spLocks/>
            </p:cNvSpPr>
            <p:nvPr/>
          </p:nvSpPr>
          <p:spPr bwMode="auto">
            <a:xfrm>
              <a:off x="35926" y="5135025"/>
              <a:ext cx="9108074" cy="838869"/>
            </a:xfrm>
            <a:custGeom>
              <a:avLst/>
              <a:gdLst>
                <a:gd name="T0" fmla="*/ 0 w 5760"/>
                <a:gd name="T1" fmla="*/ 0 h 528"/>
                <a:gd name="T2" fmla="*/ 2147483646 w 5760"/>
                <a:gd name="T3" fmla="*/ 0 h 528"/>
                <a:gd name="T4" fmla="*/ 2147483646 w 5760"/>
                <a:gd name="T5" fmla="*/ 2147483646 h 528"/>
                <a:gd name="T6" fmla="*/ 2147483646 w 5760"/>
                <a:gd name="T7" fmla="*/ 0 h 52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760"/>
                <a:gd name="T13" fmla="*/ 0 h 528"/>
                <a:gd name="T14" fmla="*/ 5760 w 5760"/>
                <a:gd name="T15" fmla="*/ 528 h 52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Freeform 18">
              <a:extLst>
                <a:ext uri="{FF2B5EF4-FFF2-40B4-BE49-F238E27FC236}">
                  <a16:creationId xmlns:a16="http://schemas.microsoft.com/office/drawing/2014/main" id="{1A79EB39-6E7D-4578-9C5E-ABDDB2CDE0E9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 dirty="0"/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769BB7CB-26E3-4EAE-9C30-3335E953A439}"/>
                </a:ext>
              </a:extLst>
            </p:cNvPr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anchor="b"/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1" name="Date Placeholder 29">
            <a:extLst>
              <a:ext uri="{FF2B5EF4-FFF2-40B4-BE49-F238E27FC236}">
                <a16:creationId xmlns:a16="http://schemas.microsoft.com/office/drawing/2014/main" id="{7BEBB999-F353-410D-B01A-689659E1BD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12" name="Footer Placeholder 18">
            <a:extLst>
              <a:ext uri="{FF2B5EF4-FFF2-40B4-BE49-F238E27FC236}">
                <a16:creationId xmlns:a16="http://schemas.microsoft.com/office/drawing/2014/main" id="{D0A7E808-11E9-4BA0-95D9-57D2ABA9CF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pPr>
              <a:defRPr/>
            </a:pPr>
            <a:r>
              <a:rPr lang="en-US"/>
              <a:t>Information Technology Project Management, Sixth Edition</a:t>
            </a:r>
          </a:p>
        </p:txBody>
      </p:sp>
      <p:sp>
        <p:nvSpPr>
          <p:cNvPr id="13" name="Slide Number Placeholder 26">
            <a:extLst>
              <a:ext uri="{FF2B5EF4-FFF2-40B4-BE49-F238E27FC236}">
                <a16:creationId xmlns:a16="http://schemas.microsoft.com/office/drawing/2014/main" id="{B6B1E649-EA48-44CC-9549-ADA17E4B14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C4571BA0-E48B-4045-86F1-478A3153251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883508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21">
            <a:extLst>
              <a:ext uri="{FF2B5EF4-FFF2-40B4-BE49-F238E27FC236}">
                <a16:creationId xmlns:a16="http://schemas.microsoft.com/office/drawing/2014/main" id="{0DAC5903-AE29-4730-B103-22CB970745AE}"/>
              </a:ext>
            </a:extLst>
          </p:cNvPr>
          <p:cNvSpPr txBox="1">
            <a:spLocks/>
          </p:cNvSpPr>
          <p:nvPr/>
        </p:nvSpPr>
        <p:spPr>
          <a:xfrm>
            <a:off x="5486400" y="6492875"/>
            <a:ext cx="1600200" cy="365125"/>
          </a:xfrm>
          <a:prstGeom prst="rect">
            <a:avLst/>
          </a:prstGeom>
        </p:spPr>
        <p:txBody>
          <a:bodyPr anchor="b"/>
          <a:lstStyle>
            <a:lvl1pPr algn="l">
              <a:buFontTx/>
              <a:buNone/>
              <a:defRPr smtClean="0"/>
            </a:lvl1pPr>
          </a:lstStyle>
          <a:p>
            <a:pPr eaLnBrk="1" hangingPunct="1">
              <a:defRPr/>
            </a:pPr>
            <a:r>
              <a:rPr lang="en-US" sz="1200" dirty="0">
                <a:latin typeface="+mn-lt"/>
              </a:rPr>
              <a:t>Copyright 2009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 21">
            <a:extLst>
              <a:ext uri="{FF2B5EF4-FFF2-40B4-BE49-F238E27FC236}">
                <a16:creationId xmlns:a16="http://schemas.microsoft.com/office/drawing/2014/main" id="{A40BA66A-978A-4F71-972E-46835E31CBB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0" y="6492875"/>
            <a:ext cx="2590800" cy="365125"/>
          </a:xfrm>
        </p:spPr>
        <p:txBody>
          <a:bodyPr/>
          <a:lstStyle>
            <a:lvl1pPr algn="l">
              <a:buFontTx/>
              <a:buNone/>
              <a:defRPr sz="1200">
                <a:latin typeface="+mn-lt"/>
              </a:defRPr>
            </a:lvl1pPr>
          </a:lstStyle>
          <a:p>
            <a:pPr>
              <a:defRPr/>
            </a:pPr>
            <a:r>
              <a:rPr lang="en-US"/>
              <a:t>Information Technology Project Management, Sixth Edition</a:t>
            </a:r>
          </a:p>
        </p:txBody>
      </p:sp>
      <p:sp>
        <p:nvSpPr>
          <p:cNvPr id="6" name="Slide Number Placeholder 17">
            <a:extLst>
              <a:ext uri="{FF2B5EF4-FFF2-40B4-BE49-F238E27FC236}">
                <a16:creationId xmlns:a16="http://schemas.microsoft.com/office/drawing/2014/main" id="{C290C66F-A8D8-4E7C-8AC1-CAEA9959883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588375" y="6492875"/>
            <a:ext cx="555625" cy="365125"/>
          </a:xfrm>
        </p:spPr>
        <p:txBody>
          <a:bodyPr/>
          <a:lstStyle>
            <a:lvl1pPr>
              <a:defRPr sz="1200"/>
            </a:lvl1pPr>
          </a:lstStyle>
          <a:p>
            <a:pPr>
              <a:defRPr/>
            </a:pPr>
            <a:fld id="{F78DC50E-FB0D-42EB-9030-61153BC12D3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993639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evron 10">
            <a:extLst>
              <a:ext uri="{FF2B5EF4-FFF2-40B4-BE49-F238E27FC236}">
                <a16:creationId xmlns:a16="http://schemas.microsoft.com/office/drawing/2014/main" id="{FB2403F4-A4CF-4B60-920B-064EE49AACCE}"/>
              </a:ext>
            </a:extLst>
          </p:cNvPr>
          <p:cNvSpPr/>
          <p:nvPr/>
        </p:nvSpPr>
        <p:spPr>
          <a:xfrm>
            <a:off x="3636963" y="3005138"/>
            <a:ext cx="182562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hangingPunct="1">
              <a:defRPr/>
            </a:pPr>
            <a:endParaRPr lang="en-US" dirty="0"/>
          </a:p>
        </p:txBody>
      </p:sp>
      <p:sp>
        <p:nvSpPr>
          <p:cNvPr id="5" name="Chevron 11">
            <a:extLst>
              <a:ext uri="{FF2B5EF4-FFF2-40B4-BE49-F238E27FC236}">
                <a16:creationId xmlns:a16="http://schemas.microsoft.com/office/drawing/2014/main" id="{59FDA84D-BC32-481C-AA27-24D5AE3687D2}"/>
              </a:ext>
            </a:extLst>
          </p:cNvPr>
          <p:cNvSpPr/>
          <p:nvPr/>
        </p:nvSpPr>
        <p:spPr>
          <a:xfrm>
            <a:off x="3449638" y="3005138"/>
            <a:ext cx="18415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hangingPunct="1">
              <a:defRPr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anchor="b"/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D5F67323-9141-43FE-8E14-8DCAE74FDA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9263CD4A-05E0-4444-9A49-D54E9C689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r>
              <a:rPr lang="en-US"/>
              <a:t>Information Technology Project Management, Sixth Edition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32F31C6-D67F-4092-824A-83560C1A08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EA9C20E-F2DB-4BC5-98CE-57A29357D63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585894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4FB9AB-9BF9-4E20-8FEF-2367B3748F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46BAC9-1655-4DC1-8087-5DC6A11CF2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r>
              <a:rPr lang="en-US"/>
              <a:t>Information Technology Project Management, Sixth Edition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538BF1-E04C-42D4-AA55-63EAE1AE8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882A7B4-A7D6-4F88-97A6-5CBFE246677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080968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/>
          <a:lstStyle>
            <a:lvl1pPr>
              <a:defRPr/>
            </a:lvl1pPr>
            <a:extLst/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8CB612D-C7CF-4C65-A182-FBC54F9B18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613BD9-E9EE-4A03-8891-615DB8AC7C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r>
              <a:rPr lang="en-US"/>
              <a:t>Information Technology Project Management, Sixth Edition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8E84C3C-7FE5-406F-83AF-05B179F74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DC25CA3-7EE0-4EA4-8435-10C4F742109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020301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7494CE6-F470-483B-8A73-C474F10E52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245397-577B-4572-AB4A-189175388F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r>
              <a:rPr lang="en-US"/>
              <a:t>Information Technology Project Management, Sixth Edition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381752-93B0-4B35-847C-912DCE5CAF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E9F2692-6EEE-437A-A2B3-FE5026A8C05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272249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9">
            <a:extLst>
              <a:ext uri="{FF2B5EF4-FFF2-40B4-BE49-F238E27FC236}">
                <a16:creationId xmlns:a16="http://schemas.microsoft.com/office/drawing/2014/main" id="{4162609B-3900-4C02-9E3F-56FDBE20A8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Footer Placeholder 21">
            <a:extLst>
              <a:ext uri="{FF2B5EF4-FFF2-40B4-BE49-F238E27FC236}">
                <a16:creationId xmlns:a16="http://schemas.microsoft.com/office/drawing/2014/main" id="{1342247B-76F3-4D4B-A385-EFCED7320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Information Technology Project Management, Sixth Edition</a:t>
            </a:r>
          </a:p>
        </p:txBody>
      </p:sp>
      <p:sp>
        <p:nvSpPr>
          <p:cNvPr id="4" name="Slide Number Placeholder 17">
            <a:extLst>
              <a:ext uri="{FF2B5EF4-FFF2-40B4-BE49-F238E27FC236}">
                <a16:creationId xmlns:a16="http://schemas.microsoft.com/office/drawing/2014/main" id="{A67CEFF7-748E-4D90-AE54-FF53734C85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316572-4C65-477E-8D40-0213CD9FC5B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4494187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09341F-6C12-44B3-BA02-D22292B74F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40B9D5-D2B1-42D1-873D-0C8CDCB850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r>
              <a:rPr lang="en-US"/>
              <a:t>Information Technology Project Management, Sixth Edition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5C45E7-E3D1-4605-92AB-D425C82067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DC5B671-1D12-413E-94B7-6FB3410C86A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618721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02D0EF-53C1-4D9A-BBAA-1092886690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862455-1118-47FB-8831-F6F9B33B05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Information Technology Project Management, Sixth Edition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37C9EF-D022-4811-9D41-24F7B74FD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C141434-DAB2-440B-82BA-87F90162424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4838613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10">
            <a:extLst>
              <a:ext uri="{FF2B5EF4-FFF2-40B4-BE49-F238E27FC236}">
                <a16:creationId xmlns:a16="http://schemas.microsoft.com/office/drawing/2014/main" id="{B1B3F7E6-C15D-46EA-81CF-F594DB89CE35}"/>
              </a:ext>
            </a:extLst>
          </p:cNvPr>
          <p:cNvSpPr>
            <a:spLocks/>
          </p:cNvSpPr>
          <p:nvPr/>
        </p:nvSpPr>
        <p:spPr bwMode="auto">
          <a:xfrm>
            <a:off x="715963" y="5002213"/>
            <a:ext cx="3802062" cy="1443037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-329" y="347"/>
                </a:moveTo>
                <a:lnTo>
                  <a:pt x="7156" y="682"/>
                </a:lnTo>
                <a:lnTo>
                  <a:pt x="5229" y="682"/>
                </a:lnTo>
                <a:lnTo>
                  <a:pt x="-328" y="345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hangingPunct="1">
              <a:defRPr/>
            </a:pPr>
            <a:endParaRPr lang="en-US" dirty="0">
              <a:latin typeface="Arial" charset="0"/>
            </a:endParaRPr>
          </a:p>
        </p:txBody>
      </p:sp>
      <p:sp>
        <p:nvSpPr>
          <p:cNvPr id="6" name="Freeform 15">
            <a:extLst>
              <a:ext uri="{FF2B5EF4-FFF2-40B4-BE49-F238E27FC236}">
                <a16:creationId xmlns:a16="http://schemas.microsoft.com/office/drawing/2014/main" id="{33FECE00-81A2-4661-9EA4-D9E50B764FED}"/>
              </a:ext>
            </a:extLst>
          </p:cNvPr>
          <p:cNvSpPr>
            <a:spLocks/>
          </p:cNvSpPr>
          <p:nvPr/>
        </p:nvSpPr>
        <p:spPr bwMode="auto">
          <a:xfrm>
            <a:off x="-53975" y="5784850"/>
            <a:ext cx="3802063" cy="838200"/>
          </a:xfrm>
          <a:custGeom>
            <a:avLst/>
            <a:gdLst>
              <a:gd name="T0" fmla="*/ 0 w 5760"/>
              <a:gd name="T1" fmla="*/ 0 h 528"/>
              <a:gd name="T2" fmla="*/ 2147483646 w 5760"/>
              <a:gd name="T3" fmla="*/ 0 h 528"/>
              <a:gd name="T4" fmla="*/ 2147483646 w 5760"/>
              <a:gd name="T5" fmla="*/ 2147483646 h 528"/>
              <a:gd name="T6" fmla="*/ 2147483646 w 5760"/>
              <a:gd name="T7" fmla="*/ 0 h 528"/>
              <a:gd name="T8" fmla="*/ 0 60000 65536"/>
              <a:gd name="T9" fmla="*/ 0 60000 65536"/>
              <a:gd name="T10" fmla="*/ 0 60000 65536"/>
              <a:gd name="T11" fmla="*/ 0 60000 65536"/>
              <a:gd name="T12" fmla="*/ 0 w 5760"/>
              <a:gd name="T13" fmla="*/ 0 h 528"/>
              <a:gd name="T14" fmla="*/ 5760 w 5760"/>
              <a:gd name="T15" fmla="*/ 528 h 52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760" h="528">
                <a:moveTo>
                  <a:pt x="817" y="97"/>
                </a:moveTo>
                <a:lnTo>
                  <a:pt x="6408" y="682"/>
                </a:lnTo>
                <a:lnTo>
                  <a:pt x="5232" y="685"/>
                </a:lnTo>
                <a:lnTo>
                  <a:pt x="829" y="101"/>
                </a:lnTo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" name="Right Triangle 6">
            <a:extLst>
              <a:ext uri="{FF2B5EF4-FFF2-40B4-BE49-F238E27FC236}">
                <a16:creationId xmlns:a16="http://schemas.microsoft.com/office/drawing/2014/main" id="{7F0C86F8-CB15-4D53-9AE1-93937E4BA0C7}"/>
              </a:ext>
            </a:extLst>
          </p:cNvPr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4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D5C22C8-412D-42A9-883B-704B82FAC5FA}"/>
              </a:ext>
            </a:extLst>
          </p:cNvPr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hevron 18">
            <a:extLst>
              <a:ext uri="{FF2B5EF4-FFF2-40B4-BE49-F238E27FC236}">
                <a16:creationId xmlns:a16="http://schemas.microsoft.com/office/drawing/2014/main" id="{8C2543C4-D0AA-408D-8EEB-F340EE11B405}"/>
              </a:ext>
            </a:extLst>
          </p:cNvPr>
          <p:cNvSpPr/>
          <p:nvPr/>
        </p:nvSpPr>
        <p:spPr>
          <a:xfrm>
            <a:off x="8664575" y="4987925"/>
            <a:ext cx="182563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hangingPunct="1">
              <a:defRPr/>
            </a:pPr>
            <a:endParaRPr lang="en-US" dirty="0"/>
          </a:p>
        </p:txBody>
      </p:sp>
      <p:sp>
        <p:nvSpPr>
          <p:cNvPr id="10" name="Chevron 19">
            <a:extLst>
              <a:ext uri="{FF2B5EF4-FFF2-40B4-BE49-F238E27FC236}">
                <a16:creationId xmlns:a16="http://schemas.microsoft.com/office/drawing/2014/main" id="{89F9D0E3-C310-48E0-A733-4AFC0D8E4D3E}"/>
              </a:ext>
            </a:extLst>
          </p:cNvPr>
          <p:cNvSpPr/>
          <p:nvPr/>
        </p:nvSpPr>
        <p:spPr>
          <a:xfrm>
            <a:off x="8477250" y="4987925"/>
            <a:ext cx="182563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hangingPunct="1">
              <a:defRPr/>
            </a:pP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tIns="0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extLst/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Date Placeholder 4">
            <a:extLst>
              <a:ext uri="{FF2B5EF4-FFF2-40B4-BE49-F238E27FC236}">
                <a16:creationId xmlns:a16="http://schemas.microsoft.com/office/drawing/2014/main" id="{C38911BA-7A29-4BB1-A9F1-69D75BC640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12" name="Footer Placeholder 5">
            <a:extLst>
              <a:ext uri="{FF2B5EF4-FFF2-40B4-BE49-F238E27FC236}">
                <a16:creationId xmlns:a16="http://schemas.microsoft.com/office/drawing/2014/main" id="{66B8374E-16F3-4BE4-A140-874A9A6253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pPr>
              <a:defRPr/>
            </a:pPr>
            <a:r>
              <a:rPr lang="en-US"/>
              <a:t>Information Technology Project Management, Sixth Edition</a:t>
            </a:r>
          </a:p>
        </p:txBody>
      </p:sp>
      <p:sp>
        <p:nvSpPr>
          <p:cNvPr id="13" name="Slide Number Placeholder 6">
            <a:extLst>
              <a:ext uri="{FF2B5EF4-FFF2-40B4-BE49-F238E27FC236}">
                <a16:creationId xmlns:a16="http://schemas.microsoft.com/office/drawing/2014/main" id="{70E5AD3A-0305-413A-B252-C1EBA285DD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35A9302-9F2A-479D-832F-73570B4F9DA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823532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9">
            <a:extLst>
              <a:ext uri="{FF2B5EF4-FFF2-40B4-BE49-F238E27FC236}">
                <a16:creationId xmlns:a16="http://schemas.microsoft.com/office/drawing/2014/main" id="{E9CE0535-D9C9-40FB-BC41-9DEAB3DDF6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21">
            <a:extLst>
              <a:ext uri="{FF2B5EF4-FFF2-40B4-BE49-F238E27FC236}">
                <a16:creationId xmlns:a16="http://schemas.microsoft.com/office/drawing/2014/main" id="{DD20172E-EFA4-4269-A9A6-6A4F0ED215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Information Technology Project Management, Sixth Edition</a:t>
            </a:r>
          </a:p>
        </p:txBody>
      </p:sp>
      <p:sp>
        <p:nvSpPr>
          <p:cNvPr id="6" name="Slide Number Placeholder 17">
            <a:extLst>
              <a:ext uri="{FF2B5EF4-FFF2-40B4-BE49-F238E27FC236}">
                <a16:creationId xmlns:a16="http://schemas.microsoft.com/office/drawing/2014/main" id="{621A9051-B2C7-4835-8500-82FA7AC465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BF0B85C-EB71-48B4-B37D-2A8B0552659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1538646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9">
            <a:extLst>
              <a:ext uri="{FF2B5EF4-FFF2-40B4-BE49-F238E27FC236}">
                <a16:creationId xmlns:a16="http://schemas.microsoft.com/office/drawing/2014/main" id="{5F0745DB-8C6D-427E-A5A4-B9FE240535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21">
            <a:extLst>
              <a:ext uri="{FF2B5EF4-FFF2-40B4-BE49-F238E27FC236}">
                <a16:creationId xmlns:a16="http://schemas.microsoft.com/office/drawing/2014/main" id="{CBF5CA84-D5EE-40B7-B691-BCD1D1A462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Information Technology Project Management, Sixth Edition</a:t>
            </a:r>
          </a:p>
        </p:txBody>
      </p:sp>
      <p:sp>
        <p:nvSpPr>
          <p:cNvPr id="6" name="Slide Number Placeholder 17">
            <a:extLst>
              <a:ext uri="{FF2B5EF4-FFF2-40B4-BE49-F238E27FC236}">
                <a16:creationId xmlns:a16="http://schemas.microsoft.com/office/drawing/2014/main" id="{E24EE842-B59F-4D1E-9314-ACB99B2F5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767D2E5-0040-4B3E-8788-0BF2B19E35E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932125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B4F0AF-A3A3-4829-978E-A502A8D9E8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E7D8B9-EE1F-4179-8989-90BBB7AAD7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Information Technology Project Management, Sixth Edition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13901B-03AA-4A55-84EE-5F2279E804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175E13D-D7EF-424B-99DA-D2F61ACE493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9044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A1235151-1ABD-4866-ABA5-D3B913BBF1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E642EAF8-AD5E-4E0E-BF2F-0DDFF93256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Information Technology Project Management, Sixth Edition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9BD6304E-EDB7-46FC-95D4-800648022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EA7D79E-19D4-46BE-8961-D5D65976199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710533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F55ABFB3-5B67-4883-B557-9E21B3C025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81A7EE69-3A95-41AC-A914-774482348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Information Technology Project Management, Sixth Edition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F0E0648-853E-454E-9ADB-077163461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A1314BA-D29E-41B1-87A2-0513C8B609A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382112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1B8D23C5-A617-41A4-98D5-39F2583739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5FF3D413-98C0-433D-8D54-BC0CD32D3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Information Technology Project Management, Sixth Edition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F1F82A4-73CD-4BB9-8FB6-FFD502851A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4D5ED4B-A077-4893-A3F6-1AAB3432389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485838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298DBBB0-0C40-4664-BDE9-A072F827F7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A4CF8732-AA9A-4F36-A91E-C74294ADF1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Information Technology Project Management, Sixth Edition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446549FC-670A-4C9E-9D7D-332824808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CBF586-79D9-42A9-BD16-542ADB20308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036654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0F57F069-38B6-4353-8906-F12D5BDE3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AAE8AC28-FF30-42AA-B549-56695C3CCB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Information Technology Project Management, Sixth Edition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451BDF9-4C80-4A64-8E9D-D84887E319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79BADF2-834C-4D97-9637-A89B0951939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104213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528F3815-3C1B-469D-AE1A-DE89F117A4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815A87C4-8A42-413C-9E96-C9197BD865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Information Technology Project Management, Sixth Edition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A218E6C-C621-4325-90AA-B79288D275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45DEBA-44BC-49BA-AE02-FB53CAA760F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032915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B39F7887-307A-4EA6-9221-460D01F6CE9A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C5D817E5-63E3-48D9-8EB2-DA1D95237E5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494E3D-EF34-4EE7-B1B4-FC40E32890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lnSpc>
                <a:spcPct val="90000"/>
              </a:lnSpc>
              <a:spcBef>
                <a:spcPct val="20000"/>
              </a:spcBef>
              <a:buFontTx/>
              <a:buChar char="•"/>
              <a:defRPr sz="1200">
                <a:solidFill>
                  <a:srgbClr val="898989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EDC931-AC8E-42B8-886F-7E8DFE3ABC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lnSpc>
                <a:spcPct val="90000"/>
              </a:lnSpc>
              <a:spcBef>
                <a:spcPct val="20000"/>
              </a:spcBef>
              <a:buFontTx/>
              <a:buChar char="•"/>
              <a:defRPr sz="1200">
                <a:solidFill>
                  <a:srgbClr val="898989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r>
              <a:rPr lang="en-US"/>
              <a:t>Information Technology Project Management, Sixth Edition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B1966B-A184-4D39-8726-6329B89159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lnSpc>
                <a:spcPct val="90000"/>
              </a:lnSpc>
              <a:spcBef>
                <a:spcPct val="20000"/>
              </a:spcBef>
              <a:buFontTx/>
              <a:buChar char="•"/>
              <a:defRPr sz="1200">
                <a:solidFill>
                  <a:srgbClr val="898989"/>
                </a:solidFill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4144F368-57C4-439E-B6E5-CA9E3BDE38F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97" r:id="rId1"/>
    <p:sldLayoutId id="2147484198" r:id="rId2"/>
    <p:sldLayoutId id="2147484199" r:id="rId3"/>
    <p:sldLayoutId id="2147484200" r:id="rId4"/>
    <p:sldLayoutId id="2147484201" r:id="rId5"/>
    <p:sldLayoutId id="2147484202" r:id="rId6"/>
    <p:sldLayoutId id="2147484203" r:id="rId7"/>
    <p:sldLayoutId id="2147484204" r:id="rId8"/>
    <p:sldLayoutId id="2147484205" r:id="rId9"/>
    <p:sldLayoutId id="2147484206" r:id="rId10"/>
    <p:sldLayoutId id="2147484207" r:id="rId11"/>
  </p:sldLayoutIdLst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>
            <a:extLst>
              <a:ext uri="{FF2B5EF4-FFF2-40B4-BE49-F238E27FC236}">
                <a16:creationId xmlns:a16="http://schemas.microsoft.com/office/drawing/2014/main" id="{E727FB31-442E-4FF4-949F-04F44F00AF5E}"/>
              </a:ext>
            </a:extLst>
          </p:cNvPr>
          <p:cNvSpPr>
            <a:spLocks/>
          </p:cNvSpPr>
          <p:nvPr/>
        </p:nvSpPr>
        <p:spPr bwMode="auto">
          <a:xfrm>
            <a:off x="715963" y="5002213"/>
            <a:ext cx="3802062" cy="1443037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-329" y="347"/>
                </a:moveTo>
                <a:lnTo>
                  <a:pt x="7156" y="682"/>
                </a:lnTo>
                <a:lnTo>
                  <a:pt x="5229" y="682"/>
                </a:lnTo>
                <a:lnTo>
                  <a:pt x="-328" y="345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hangingPunct="1">
              <a:defRPr/>
            </a:pPr>
            <a:endParaRPr lang="en-US" dirty="0">
              <a:latin typeface="Arial" charset="0"/>
            </a:endParaRPr>
          </a:p>
        </p:txBody>
      </p:sp>
      <p:sp>
        <p:nvSpPr>
          <p:cNvPr id="2051" name="Freeform 11">
            <a:extLst>
              <a:ext uri="{FF2B5EF4-FFF2-40B4-BE49-F238E27FC236}">
                <a16:creationId xmlns:a16="http://schemas.microsoft.com/office/drawing/2014/main" id="{48E9155D-3615-4B88-BDC4-38059E61BB76}"/>
              </a:ext>
            </a:extLst>
          </p:cNvPr>
          <p:cNvSpPr>
            <a:spLocks/>
          </p:cNvSpPr>
          <p:nvPr/>
        </p:nvSpPr>
        <p:spPr bwMode="auto">
          <a:xfrm>
            <a:off x="-53975" y="5784850"/>
            <a:ext cx="3802063" cy="838200"/>
          </a:xfrm>
          <a:custGeom>
            <a:avLst/>
            <a:gdLst>
              <a:gd name="T0" fmla="*/ 0 w 5760"/>
              <a:gd name="T1" fmla="*/ 0 h 528"/>
              <a:gd name="T2" fmla="*/ 2147483646 w 5760"/>
              <a:gd name="T3" fmla="*/ 0 h 528"/>
              <a:gd name="T4" fmla="*/ 2147483646 w 5760"/>
              <a:gd name="T5" fmla="*/ 2147483646 h 528"/>
              <a:gd name="T6" fmla="*/ 2147483646 w 5760"/>
              <a:gd name="T7" fmla="*/ 0 h 528"/>
              <a:gd name="T8" fmla="*/ 0 60000 65536"/>
              <a:gd name="T9" fmla="*/ 0 60000 65536"/>
              <a:gd name="T10" fmla="*/ 0 60000 65536"/>
              <a:gd name="T11" fmla="*/ 0 60000 65536"/>
              <a:gd name="T12" fmla="*/ 0 w 5760"/>
              <a:gd name="T13" fmla="*/ 0 h 528"/>
              <a:gd name="T14" fmla="*/ 5760 w 5760"/>
              <a:gd name="T15" fmla="*/ 528 h 52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760" h="528">
                <a:moveTo>
                  <a:pt x="817" y="97"/>
                </a:moveTo>
                <a:lnTo>
                  <a:pt x="6408" y="682"/>
                </a:lnTo>
                <a:lnTo>
                  <a:pt x="5232" y="685"/>
                </a:lnTo>
                <a:lnTo>
                  <a:pt x="829" y="101"/>
                </a:lnTo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" name="Right Triangle 13">
            <a:extLst>
              <a:ext uri="{FF2B5EF4-FFF2-40B4-BE49-F238E27FC236}">
                <a16:creationId xmlns:a16="http://schemas.microsoft.com/office/drawing/2014/main" id="{CB1E2C6E-5D18-4E8C-A19E-67F6282CE9E7}"/>
              </a:ext>
            </a:extLst>
          </p:cNvPr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3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5F6F5A3-7CC9-4A97-94BC-5148782C8DA7}"/>
              </a:ext>
            </a:extLst>
          </p:cNvPr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8">
            <a:extLst>
              <a:ext uri="{FF2B5EF4-FFF2-40B4-BE49-F238E27FC236}">
                <a16:creationId xmlns:a16="http://schemas.microsoft.com/office/drawing/2014/main" id="{EAFA0703-D800-4EA5-91A9-9C9EF3E093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057" name="Text Placeholder 29">
            <a:extLst>
              <a:ext uri="{FF2B5EF4-FFF2-40B4-BE49-F238E27FC236}">
                <a16:creationId xmlns:a16="http://schemas.microsoft.com/office/drawing/2014/main" id="{29A91B8D-1901-43C7-9ED2-6A2B111D6B32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457200" y="1481138"/>
            <a:ext cx="8229600" cy="4525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29026974-0548-4AD3-ACEA-B3ECE92CCB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727825" y="6408738"/>
            <a:ext cx="1919288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  <a:latin typeface="Arial" charset="0"/>
              </a:defRPr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22" name="Footer Placeholder 21">
            <a:extLst>
              <a:ext uri="{FF2B5EF4-FFF2-40B4-BE49-F238E27FC236}">
                <a16:creationId xmlns:a16="http://schemas.microsoft.com/office/drawing/2014/main" id="{333794A8-7013-43CC-AD9B-8ED3329FDD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79913" y="6408738"/>
            <a:ext cx="2351087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  <a:latin typeface="Arial" charset="0"/>
              </a:defRPr>
            </a:lvl1pPr>
            <a:extLst/>
          </a:lstStyle>
          <a:p>
            <a:pPr>
              <a:defRPr/>
            </a:pPr>
            <a:r>
              <a:rPr lang="en-US"/>
              <a:t>Information Technology Project Management, Sixth Edition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6895AED2-320D-4651-B1EA-7347AE0BCD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47113" y="6408738"/>
            <a:ext cx="366712" cy="365125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000"/>
            </a:lvl1pPr>
          </a:lstStyle>
          <a:p>
            <a:pPr>
              <a:defRPr/>
            </a:pPr>
            <a:fld id="{05240FBF-48B6-4AD5-B579-C16A9927D4B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11" r:id="rId1"/>
    <p:sldLayoutId id="2147484212" r:id="rId2"/>
    <p:sldLayoutId id="2147484213" r:id="rId3"/>
    <p:sldLayoutId id="2147484214" r:id="rId4"/>
    <p:sldLayoutId id="2147484215" r:id="rId5"/>
    <p:sldLayoutId id="2147484216" r:id="rId6"/>
    <p:sldLayoutId id="2147484208" r:id="rId7"/>
    <p:sldLayoutId id="2147484217" r:id="rId8"/>
    <p:sldLayoutId id="2147484218" r:id="rId9"/>
    <p:sldLayoutId id="2147484209" r:id="rId10"/>
    <p:sldLayoutId id="2147484210" r:id="rId11"/>
  </p:sldLayoutIdLst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9pPr>
      <a:extLst/>
    </p:titleStyle>
    <p:bodyStyle>
      <a:lvl1pPr marL="365125" indent="-255588" algn="l" rtl="0" eaLnBrk="0" fontAlgn="base" hangingPunct="0">
        <a:spcBef>
          <a:spcPts val="400"/>
        </a:spcBef>
        <a:spcAft>
          <a:spcPct val="0"/>
        </a:spcAft>
        <a:buClr>
          <a:schemeClr val="accent1"/>
        </a:buClr>
        <a:buSzPct val="68000"/>
        <a:buFont typeface="Wingdings 3" panose="05040102010807070707" pitchFamily="18" charset="2"/>
        <a:buChar char=""/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0713" indent="-228600" algn="l" rtl="0" eaLnBrk="0" fontAlgn="base" hangingPunct="0">
        <a:spcBef>
          <a:spcPts val="325"/>
        </a:spcBef>
        <a:spcAft>
          <a:spcPct val="0"/>
        </a:spcAft>
        <a:buClr>
          <a:schemeClr val="accent1"/>
        </a:buClr>
        <a:buFont typeface="Verdana" panose="020B0604030504040204" pitchFamily="34" charset="0"/>
        <a:buChar char="◦"/>
        <a:defRPr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8838" indent="-228600" algn="l" rtl="0" eaLnBrk="0" fontAlgn="base" hangingPunct="0">
        <a:spcBef>
          <a:spcPts val="350"/>
        </a:spcBef>
        <a:spcAft>
          <a:spcPct val="0"/>
        </a:spcAft>
        <a:buClr>
          <a:schemeClr val="accent2"/>
        </a:buClr>
        <a:buSzPct val="100000"/>
        <a:buFont typeface="Wingdings 2" panose="05020102010507070707" pitchFamily="18" charset="2"/>
        <a:buChar char="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0" fontAlgn="base" hangingPunct="0">
        <a:spcBef>
          <a:spcPts val="350"/>
        </a:spcBef>
        <a:spcAft>
          <a:spcPct val="0"/>
        </a:spcAft>
        <a:buClr>
          <a:schemeClr val="accent2"/>
        </a:buClr>
        <a:buFont typeface="Wingdings 2" panose="05020102010507070707" pitchFamily="18" charset="2"/>
        <a:buChar char=""/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0" fontAlgn="base" hangingPunct="0">
        <a:spcBef>
          <a:spcPts val="350"/>
        </a:spcBef>
        <a:spcAft>
          <a:spcPct val="0"/>
        </a:spcAft>
        <a:buClr>
          <a:schemeClr val="accent2"/>
        </a:buClr>
        <a:buFont typeface="Wingdings 2" panose="05020102010507070707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hare.net/mohit4192/dfd-examples" TargetMode="External"/><Relationship Id="rId2" Type="http://schemas.openxmlformats.org/officeDocument/2006/relationships/hyperlink" Target="http://www.smartdraw.com/uml-diagram/" TargetMode="Externa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A510854E-8C0B-454D-BA06-771884CF6BE5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228600" y="1600200"/>
            <a:ext cx="8610600" cy="1349375"/>
          </a:xfrm>
        </p:spPr>
        <p:txBody>
          <a:bodyPr>
            <a:no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dirty="0">
                <a:effectLst>
                  <a:outerShdw blurRad="38100" dist="38100" dir="2700000" algn="tl">
                    <a:srgbClr val="FFFFFF"/>
                  </a:outerShdw>
                </a:effectLst>
                <a:latin typeface="Arial Rounded MT Bold" pitchFamily="34" charset="0"/>
              </a:rPr>
              <a:t>Chapter 8:</a:t>
            </a:r>
            <a:br>
              <a:rPr dirty="0">
                <a:effectLst>
                  <a:outerShdw blurRad="38100" dist="38100" dir="2700000" algn="tl">
                    <a:srgbClr val="FFFFFF"/>
                  </a:outerShdw>
                </a:effectLst>
                <a:latin typeface="Arial Rounded MT Bold" pitchFamily="34" charset="0"/>
              </a:rPr>
            </a:br>
            <a:r>
              <a:rPr dirty="0">
                <a:effectLst>
                  <a:outerShdw blurRad="38100" dist="38100" dir="2700000" algn="tl">
                    <a:srgbClr val="FFFFFF"/>
                  </a:outerShdw>
                </a:effectLst>
                <a:latin typeface="Arial Rounded MT Bold" pitchFamily="34" charset="0"/>
              </a:rPr>
              <a:t>Project Quality Management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C8AC0ACD-8CE2-43CA-A9E0-E5D0B146F9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3657600"/>
            <a:ext cx="5791200" cy="1349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eaLnBrk="1" hangingPunct="1">
              <a:defRPr/>
            </a:pPr>
            <a:r>
              <a:rPr lang="en-US" sz="2800" b="1" dirty="0">
                <a:solidFill>
                  <a:schemeClr val="tx2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Arial Rounded MT Bold" pitchFamily="34" charset="0"/>
                <a:ea typeface="+mj-ea"/>
                <a:cs typeface="+mj-cs"/>
              </a:rPr>
              <a:t>Information Technology Project Management, Sixth Edition</a:t>
            </a:r>
          </a:p>
        </p:txBody>
      </p:sp>
      <p:pic>
        <p:nvPicPr>
          <p:cNvPr id="13316" name="Picture 3">
            <a:extLst>
              <a:ext uri="{FF2B5EF4-FFF2-40B4-BE49-F238E27FC236}">
                <a16:creationId xmlns:a16="http://schemas.microsoft.com/office/drawing/2014/main" id="{86EC05C8-77E0-4179-8178-1F42231928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3048000"/>
            <a:ext cx="2895600" cy="3625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7" name="TextBox 6">
            <a:extLst>
              <a:ext uri="{FF2B5EF4-FFF2-40B4-BE49-F238E27FC236}">
                <a16:creationId xmlns:a16="http://schemas.microsoft.com/office/drawing/2014/main" id="{B4B828EF-7A2F-4436-A58E-997B3D7834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5791200"/>
            <a:ext cx="4792663" cy="43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sz="2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19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200"/>
              <a:t>Note: See the text itself for full citations.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Content Placeholder 1">
            <a:extLst>
              <a:ext uri="{FF2B5EF4-FFF2-40B4-BE49-F238E27FC236}">
                <a16:creationId xmlns:a16="http://schemas.microsoft.com/office/drawing/2014/main" id="{638C353E-1DE0-4925-B6F3-28DE97BF25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Activity Diagrams illustrate the dynamic nature of a system by modeling the flow of control from activity to activity. </a:t>
            </a:r>
          </a:p>
          <a:p>
            <a:r>
              <a:rPr lang="en-US" altLang="en-US"/>
              <a:t>An activity represents an operation on some class in the system that results in a change in the state of the system. Typically, activity diagrams are used to model workflow or business processes and internal operation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44F556A-EB22-4518-A569-7F657C9C2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Activity Diagrams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F20EA3-D5A2-4A1E-B9B9-EFE5B01F3DF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Information Technology Project Management, Sixth Edition</a:t>
            </a:r>
          </a:p>
        </p:txBody>
      </p:sp>
      <p:sp>
        <p:nvSpPr>
          <p:cNvPr id="23557" name="Slide Number Placeholder 4">
            <a:extLst>
              <a:ext uri="{FF2B5EF4-FFF2-40B4-BE49-F238E27FC236}">
                <a16:creationId xmlns:a16="http://schemas.microsoft.com/office/drawing/2014/main" id="{2D178348-CED0-42BA-B5DA-CFA89E6640D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732D4FF8-A797-4DE5-B689-8CAA620FDAB1}" type="slidenum">
              <a:rPr lang="en-US" altLang="en-US" sz="1200" smtClean="0"/>
              <a:pPr/>
              <a:t>10</a:t>
            </a:fld>
            <a:endParaRPr lang="en-US" altLang="en-US" sz="12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20233FE-EB6E-40EF-8D12-47188D234F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Activity Diagrams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81D3EC-275E-4F29-8464-F05747BEF1E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Information Technology Project Management, Sixth Edition</a:t>
            </a:r>
          </a:p>
        </p:txBody>
      </p:sp>
      <p:sp>
        <p:nvSpPr>
          <p:cNvPr id="24580" name="Slide Number Placeholder 4">
            <a:extLst>
              <a:ext uri="{FF2B5EF4-FFF2-40B4-BE49-F238E27FC236}">
                <a16:creationId xmlns:a16="http://schemas.microsoft.com/office/drawing/2014/main" id="{618D1A19-16CA-40D3-8F9A-BB8B9FF4E89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1E1C7455-C393-45A3-91A7-8080E0394998}" type="slidenum">
              <a:rPr lang="en-US" altLang="en-US" sz="1200" smtClean="0"/>
              <a:pPr/>
              <a:t>11</a:t>
            </a:fld>
            <a:endParaRPr lang="en-US" altLang="en-US" sz="1200"/>
          </a:p>
        </p:txBody>
      </p:sp>
      <p:pic>
        <p:nvPicPr>
          <p:cNvPr id="24581" name="Picture 5">
            <a:extLst>
              <a:ext uri="{FF2B5EF4-FFF2-40B4-BE49-F238E27FC236}">
                <a16:creationId xmlns:a16="http://schemas.microsoft.com/office/drawing/2014/main" id="{E6A3564D-DF82-4A08-B084-CF619F8297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2637" y="1243012"/>
            <a:ext cx="5038725" cy="5614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7DA3640-3F52-4525-BD1A-0346AAE42A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Sequence Diagrams describe interactions among classes in terms of an exchange of messages over time.</a:t>
            </a:r>
          </a:p>
          <a:p>
            <a:pPr marL="109537" indent="0">
              <a:buFont typeface="Wingdings 3" panose="05040102010807070707" pitchFamily="18" charset="2"/>
              <a:buNone/>
              <a:defRPr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0CF14A7-B5D2-4845-9DDE-2F65551B5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Sequence Diagrams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7C7DBD-CA76-4583-8955-F1E6179C063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Information Technology Project Management, Sixth Edition</a:t>
            </a:r>
          </a:p>
        </p:txBody>
      </p:sp>
      <p:sp>
        <p:nvSpPr>
          <p:cNvPr id="25605" name="Slide Number Placeholder 4">
            <a:extLst>
              <a:ext uri="{FF2B5EF4-FFF2-40B4-BE49-F238E27FC236}">
                <a16:creationId xmlns:a16="http://schemas.microsoft.com/office/drawing/2014/main" id="{F8E9482A-A9F2-495E-9124-E05B14755EE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C84922A8-215F-45B4-9012-CEE1F398ACF1}" type="slidenum">
              <a:rPr lang="en-US" altLang="en-US" sz="1200" smtClean="0"/>
              <a:pPr/>
              <a:t>12</a:t>
            </a:fld>
            <a:endParaRPr lang="en-US" altLang="en-US" sz="1200"/>
          </a:p>
        </p:txBody>
      </p:sp>
      <p:pic>
        <p:nvPicPr>
          <p:cNvPr id="25606" name="Picture 5">
            <a:extLst>
              <a:ext uri="{FF2B5EF4-FFF2-40B4-BE49-F238E27FC236}">
                <a16:creationId xmlns:a16="http://schemas.microsoft.com/office/drawing/2014/main" id="{2D5CC76F-26F3-4DB8-9B26-E3B193B7D4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2438400"/>
            <a:ext cx="5534025" cy="436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3">
            <a:extLst>
              <a:ext uri="{FF2B5EF4-FFF2-40B4-BE49-F238E27FC236}">
                <a16:creationId xmlns:a16="http://schemas.microsoft.com/office/drawing/2014/main" id="{59B11102-3685-42D0-9231-ABF06844ADA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81000" y="1371600"/>
            <a:ext cx="8229600" cy="4191000"/>
          </a:xfrm>
        </p:spPr>
        <p:txBody>
          <a:bodyPr/>
          <a:lstStyle/>
          <a:p>
            <a:pPr marL="609600" indent="-609600" eaLnBrk="1" hangingPunct="1">
              <a:spcAft>
                <a:spcPts val="1200"/>
              </a:spcAft>
              <a:defRPr/>
            </a:pPr>
            <a:r>
              <a:rPr lang="en-US" altLang="en-US" sz="2400" dirty="0"/>
              <a:t>Understand the importance of project quality management for IT Projects</a:t>
            </a:r>
          </a:p>
          <a:p>
            <a:pPr marL="609600" indent="-609600" eaLnBrk="1" hangingPunct="1">
              <a:defRPr/>
            </a:pPr>
            <a:r>
              <a:rPr lang="en-US" altLang="en-US" sz="2400" dirty="0"/>
              <a:t>Discuss the importance of quality assurance</a:t>
            </a:r>
          </a:p>
          <a:p>
            <a:pPr marL="0" indent="0" eaLnBrk="1" hangingPunct="1">
              <a:spcBef>
                <a:spcPts val="0"/>
              </a:spcBef>
              <a:buFont typeface="Wingdings 3" panose="05040102010807070707" pitchFamily="18" charset="2"/>
              <a:buNone/>
              <a:defRPr/>
            </a:pPr>
            <a:endParaRPr lang="en-US" altLang="en-US" sz="2400" dirty="0"/>
          </a:p>
          <a:p>
            <a:pPr marL="609600" indent="-609600" eaLnBrk="1" hangingPunct="1">
              <a:defRPr/>
            </a:pPr>
            <a:r>
              <a:rPr lang="en-US" altLang="en-US" sz="2400" dirty="0"/>
              <a:t>Explain the main outputs of the quality control process</a:t>
            </a:r>
          </a:p>
          <a:p>
            <a:pPr marL="0" indent="0" eaLnBrk="1" hangingPunct="1">
              <a:buFont typeface="Wingdings 3" panose="05040102010807070707" pitchFamily="18" charset="2"/>
              <a:buNone/>
              <a:defRPr/>
            </a:pPr>
            <a:endParaRPr lang="en-US" altLang="en-US" sz="2400" dirty="0"/>
          </a:p>
          <a:p>
            <a:pPr marL="609600" indent="-609600" eaLnBrk="1" hangingPunct="1">
              <a:defRPr/>
            </a:pPr>
            <a:r>
              <a:rPr lang="en-US" altLang="en-US" sz="2400" dirty="0"/>
              <a:t>Describe how leadership, the cost of quality, organizational and cultural influences relate to improving quality in IT projects</a:t>
            </a:r>
          </a:p>
          <a:p>
            <a:pPr marL="609600" indent="-609600" eaLnBrk="1" hangingPunct="1">
              <a:defRPr/>
            </a:pPr>
            <a:endParaRPr lang="en-US" altLang="en-US" sz="2400" dirty="0"/>
          </a:p>
        </p:txBody>
      </p:sp>
      <p:sp>
        <p:nvSpPr>
          <p:cNvPr id="9218" name="Rectangle 2">
            <a:extLst>
              <a:ext uri="{FF2B5EF4-FFF2-40B4-BE49-F238E27FC236}">
                <a16:creationId xmlns:a16="http://schemas.microsoft.com/office/drawing/2014/main" id="{A4893DD0-4992-4736-ACF6-3CAD34F8066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Learning Objectives</a:t>
            </a:r>
          </a:p>
        </p:txBody>
      </p:sp>
      <p:sp>
        <p:nvSpPr>
          <p:cNvPr id="9221" name="Footer Placeholder 6">
            <a:extLst>
              <a:ext uri="{FF2B5EF4-FFF2-40B4-BE49-F238E27FC236}">
                <a16:creationId xmlns:a16="http://schemas.microsoft.com/office/drawing/2014/main" id="{B9E306E6-5A80-43B4-901C-0132B977FD5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r>
              <a:rPr lang="en-US"/>
              <a:t>Information Technology Project Management, Sixth Edition</a:t>
            </a:r>
          </a:p>
        </p:txBody>
      </p:sp>
      <p:sp>
        <p:nvSpPr>
          <p:cNvPr id="26629" name="Slide Number Placeholder 5">
            <a:extLst>
              <a:ext uri="{FF2B5EF4-FFF2-40B4-BE49-F238E27FC236}">
                <a16:creationId xmlns:a16="http://schemas.microsoft.com/office/drawing/2014/main" id="{19CD0B65-4E5F-4E5D-96B6-B29AF45BB5F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sz="2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19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D6AD5E22-F7AA-4026-AC37-3B4CBF2114E3}" type="slidenum">
              <a:rPr lang="en-US" altLang="en-US" sz="12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13</a:t>
            </a:fld>
            <a:endParaRPr lang="en-US" altLang="en-US" sz="12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3">
            <a:extLst>
              <a:ext uri="{FF2B5EF4-FFF2-40B4-BE49-F238E27FC236}">
                <a16:creationId xmlns:a16="http://schemas.microsoft.com/office/drawing/2014/main" id="{DF91FB96-5CC0-4EDF-B63F-BB560232A1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981200"/>
            <a:ext cx="8458200" cy="4495800"/>
          </a:xfrm>
        </p:spPr>
        <p:txBody>
          <a:bodyPr/>
          <a:lstStyle/>
          <a:p>
            <a:pPr eaLnBrk="1" hangingPunct="1">
              <a:spcBef>
                <a:spcPct val="100000"/>
              </a:spcBef>
            </a:pPr>
            <a:r>
              <a:rPr lang="en-US" altLang="en-US"/>
              <a:t>Many people joke about the poor quality of IT products </a:t>
            </a:r>
          </a:p>
          <a:p>
            <a:pPr eaLnBrk="1" hangingPunct="1">
              <a:spcBef>
                <a:spcPct val="100000"/>
              </a:spcBef>
            </a:pPr>
            <a:r>
              <a:rPr lang="en-US" altLang="en-US"/>
              <a:t>People seem to accept systems being down occasionally or needing to reboot their systems</a:t>
            </a:r>
          </a:p>
          <a:p>
            <a:pPr eaLnBrk="1" hangingPunct="1">
              <a:spcBef>
                <a:spcPct val="100000"/>
              </a:spcBef>
            </a:pPr>
            <a:r>
              <a:rPr lang="en-US" altLang="en-US" sz="4400">
                <a:solidFill>
                  <a:srgbClr val="FF0000"/>
                </a:solidFill>
              </a:rPr>
              <a:t>But </a:t>
            </a:r>
            <a:r>
              <a:rPr lang="en-US" altLang="en-US"/>
              <a:t>quality is very important in many IT projects and bad products should not have to be accepted!!! </a:t>
            </a:r>
          </a:p>
        </p:txBody>
      </p:sp>
      <p:sp>
        <p:nvSpPr>
          <p:cNvPr id="11266" name="Rectangle 2">
            <a:extLst>
              <a:ext uri="{FF2B5EF4-FFF2-40B4-BE49-F238E27FC236}">
                <a16:creationId xmlns:a16="http://schemas.microsoft.com/office/drawing/2014/main" id="{4FA22E2F-00E2-4FFA-9943-7DAB5DB3663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457200"/>
            <a:ext cx="8382000" cy="1066800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dirty="0"/>
              <a:t>The Importance of Project Quality Management</a:t>
            </a:r>
          </a:p>
        </p:txBody>
      </p:sp>
      <p:sp>
        <p:nvSpPr>
          <p:cNvPr id="11269" name="Footer Placeholder 6">
            <a:extLst>
              <a:ext uri="{FF2B5EF4-FFF2-40B4-BE49-F238E27FC236}">
                <a16:creationId xmlns:a16="http://schemas.microsoft.com/office/drawing/2014/main" id="{936A9989-417C-407E-8AA8-2CB336282C2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r>
              <a:rPr lang="en-US"/>
              <a:t>Information Technology Project Management, Sixth Edition</a:t>
            </a:r>
          </a:p>
        </p:txBody>
      </p:sp>
      <p:sp>
        <p:nvSpPr>
          <p:cNvPr id="27653" name="Slide Number Placeholder 5">
            <a:extLst>
              <a:ext uri="{FF2B5EF4-FFF2-40B4-BE49-F238E27FC236}">
                <a16:creationId xmlns:a16="http://schemas.microsoft.com/office/drawing/2014/main" id="{A103665C-2831-41EE-A6A3-3904564AC55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sz="2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19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FE99727E-ACBD-4341-9F05-2CE9C4D2302E}" type="slidenum">
              <a:rPr lang="en-US" altLang="en-US" sz="12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14</a:t>
            </a:fld>
            <a:endParaRPr lang="en-US" altLang="en-US" sz="12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>
            <a:extLst>
              <a:ext uri="{FF2B5EF4-FFF2-40B4-BE49-F238E27FC236}">
                <a16:creationId xmlns:a16="http://schemas.microsoft.com/office/drawing/2014/main" id="{63CFC2F8-AE72-4F88-819D-08B37876CFF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1295400"/>
            <a:ext cx="8458200" cy="45720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defRPr/>
            </a:pPr>
            <a:r>
              <a:rPr lang="en-US" altLang="en-US" sz="2400" dirty="0"/>
              <a:t>In 1986, two hospital patients died after receiving fatal doses of radiation from a </a:t>
            </a:r>
            <a:r>
              <a:rPr lang="en-US" altLang="en-US" sz="2400" dirty="0" err="1"/>
              <a:t>Therac</a:t>
            </a:r>
            <a:r>
              <a:rPr lang="en-US" altLang="en-US" sz="2400" dirty="0"/>
              <a:t> 25 machine after a software problem caused the machine to ignore calibration data</a:t>
            </a:r>
          </a:p>
          <a:p>
            <a:pPr marL="109537" indent="0" eaLnBrk="1" hangingPunct="1">
              <a:lnSpc>
                <a:spcPct val="90000"/>
              </a:lnSpc>
              <a:buFont typeface="Wingdings 3" panose="05040102010807070707" pitchFamily="18" charset="2"/>
              <a:buNone/>
              <a:defRPr/>
            </a:pPr>
            <a:endParaRPr lang="en-US" altLang="en-US" sz="2400" dirty="0"/>
          </a:p>
          <a:p>
            <a:pPr eaLnBrk="1" hangingPunct="1">
              <a:defRPr/>
            </a:pPr>
            <a:r>
              <a:rPr lang="en-US" altLang="en-US" sz="2400" dirty="0"/>
              <a:t>In one of the biggest software errors in banking history, Chemical Bank mistakenly deducted about $15 million from more than 100,000 customer accounts</a:t>
            </a:r>
          </a:p>
          <a:p>
            <a:pPr eaLnBrk="1" hangingPunct="1">
              <a:defRPr/>
            </a:pPr>
            <a:endParaRPr lang="en-US" altLang="en-US" sz="2400" dirty="0"/>
          </a:p>
          <a:p>
            <a:pPr eaLnBrk="1" hangingPunct="1">
              <a:defRPr/>
            </a:pPr>
            <a:r>
              <a:rPr lang="en-US" altLang="en-US" sz="2400" dirty="0"/>
              <a:t>In a 3 year period, the Privacy Rights Clearinghouse stated that more than 236 million data records of U.S. residents have been exposed due to security breaches</a:t>
            </a:r>
          </a:p>
        </p:txBody>
      </p:sp>
      <p:sp>
        <p:nvSpPr>
          <p:cNvPr id="12290" name="Rectangle 4">
            <a:extLst>
              <a:ext uri="{FF2B5EF4-FFF2-40B4-BE49-F238E27FC236}">
                <a16:creationId xmlns:a16="http://schemas.microsoft.com/office/drawing/2014/main" id="{FEB9C75F-FAB9-44B7-87F7-B418A86F984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What Went Wrong?</a:t>
            </a:r>
          </a:p>
        </p:txBody>
      </p:sp>
      <p:sp>
        <p:nvSpPr>
          <p:cNvPr id="12293" name="Footer Placeholder 7">
            <a:extLst>
              <a:ext uri="{FF2B5EF4-FFF2-40B4-BE49-F238E27FC236}">
                <a16:creationId xmlns:a16="http://schemas.microsoft.com/office/drawing/2014/main" id="{43325287-16FD-4348-8374-DEC44C1BAA0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r>
              <a:rPr lang="en-US"/>
              <a:t>Information Technology Project Management, Sixth Edition</a:t>
            </a:r>
          </a:p>
        </p:txBody>
      </p:sp>
      <p:sp>
        <p:nvSpPr>
          <p:cNvPr id="28677" name="Slide Number Placeholder 6">
            <a:extLst>
              <a:ext uri="{FF2B5EF4-FFF2-40B4-BE49-F238E27FC236}">
                <a16:creationId xmlns:a16="http://schemas.microsoft.com/office/drawing/2014/main" id="{96DCA85B-EE9B-4EFF-AE4D-9C0DF7CBD4E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sz="2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19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28B09E49-EE65-44D7-BEFB-0E90A39DA578}" type="slidenum">
              <a:rPr lang="en-US" altLang="en-US" sz="12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15</a:t>
            </a:fld>
            <a:endParaRPr lang="en-US" altLang="en-US" sz="12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3">
            <a:extLst>
              <a:ext uri="{FF2B5EF4-FFF2-40B4-BE49-F238E27FC236}">
                <a16:creationId xmlns:a16="http://schemas.microsoft.com/office/drawing/2014/main" id="{BAC144F5-91AE-4A7D-B980-9B1CA4C27E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524000"/>
            <a:ext cx="8458200" cy="4572000"/>
          </a:xfrm>
        </p:spPr>
        <p:txBody>
          <a:bodyPr/>
          <a:lstStyle/>
          <a:p>
            <a:pPr eaLnBrk="1" hangingPunct="1">
              <a:spcBef>
                <a:spcPct val="60000"/>
              </a:spcBef>
            </a:pPr>
            <a:r>
              <a:rPr lang="en-US" altLang="en-US" dirty="0"/>
              <a:t>The International Organization for Standardization (ISO) defines </a:t>
            </a:r>
            <a:r>
              <a:rPr lang="en-US" altLang="en-US" b="1" dirty="0"/>
              <a:t>quality</a:t>
            </a:r>
            <a:r>
              <a:rPr lang="en-US" altLang="en-US" dirty="0"/>
              <a:t> as “</a:t>
            </a:r>
            <a:r>
              <a:rPr lang="en-US" altLang="en-US" i="1" dirty="0"/>
              <a:t>the degree to which a set of inherent characteristics fulfils requirements</a:t>
            </a:r>
            <a:r>
              <a:rPr lang="en-US" altLang="en-US" dirty="0"/>
              <a:t>” </a:t>
            </a:r>
          </a:p>
          <a:p>
            <a:pPr eaLnBrk="1" hangingPunct="1">
              <a:spcBef>
                <a:spcPct val="60000"/>
              </a:spcBef>
            </a:pPr>
            <a:r>
              <a:rPr lang="en-US" altLang="en-US" dirty="0"/>
              <a:t>Other experts define quality based on:</a:t>
            </a:r>
          </a:p>
          <a:p>
            <a:pPr lvl="1" eaLnBrk="1" hangingPunct="1">
              <a:spcBef>
                <a:spcPct val="60000"/>
              </a:spcBef>
            </a:pPr>
            <a:r>
              <a:rPr lang="en-US" altLang="en-US" b="1" dirty="0"/>
              <a:t>Conformance to requirements</a:t>
            </a:r>
            <a:r>
              <a:rPr lang="en-US" altLang="en-US" dirty="0"/>
              <a:t>: the project’s processes and products meet written specifications</a:t>
            </a:r>
          </a:p>
          <a:p>
            <a:pPr lvl="1" eaLnBrk="1" hangingPunct="1">
              <a:spcBef>
                <a:spcPct val="60000"/>
              </a:spcBef>
            </a:pPr>
            <a:r>
              <a:rPr lang="en-US" altLang="en-US" b="1" i="1" dirty="0">
                <a:solidFill>
                  <a:srgbClr val="FF0000"/>
                </a:solidFill>
              </a:rPr>
              <a:t>Fit for use</a:t>
            </a:r>
            <a:r>
              <a:rPr lang="en-US" altLang="en-US" i="1" dirty="0">
                <a:solidFill>
                  <a:srgbClr val="FF0000"/>
                </a:solidFill>
              </a:rPr>
              <a:t>: </a:t>
            </a:r>
            <a:r>
              <a:rPr lang="en-US" altLang="en-US" dirty="0"/>
              <a:t>a product can be used as it was intended</a:t>
            </a:r>
          </a:p>
          <a:p>
            <a:pPr lvl="2" eaLnBrk="1" hangingPunct="1">
              <a:spcBef>
                <a:spcPct val="60000"/>
              </a:spcBef>
            </a:pPr>
            <a:r>
              <a:rPr lang="en-US" altLang="en-US" i="1" dirty="0"/>
              <a:t>Basically, you should expect things to be right </a:t>
            </a:r>
            <a:r>
              <a:rPr lang="en-US" altLang="en-US" i="1" dirty="0">
                <a:solidFill>
                  <a:schemeClr val="accent2"/>
                </a:solidFill>
              </a:rPr>
              <a:t>not</a:t>
            </a:r>
            <a:r>
              <a:rPr lang="en-US" altLang="en-US" i="1" dirty="0"/>
              <a:t> hope</a:t>
            </a:r>
          </a:p>
        </p:txBody>
      </p:sp>
      <p:sp>
        <p:nvSpPr>
          <p:cNvPr id="13314" name="Rectangle 2">
            <a:extLst>
              <a:ext uri="{FF2B5EF4-FFF2-40B4-BE49-F238E27FC236}">
                <a16:creationId xmlns:a16="http://schemas.microsoft.com/office/drawing/2014/main" id="{DCAEBDB0-0B68-45FA-86DA-F875095F1F8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What Is Project Quality?</a:t>
            </a:r>
          </a:p>
        </p:txBody>
      </p:sp>
      <p:sp>
        <p:nvSpPr>
          <p:cNvPr id="13317" name="Footer Placeholder 6">
            <a:extLst>
              <a:ext uri="{FF2B5EF4-FFF2-40B4-BE49-F238E27FC236}">
                <a16:creationId xmlns:a16="http://schemas.microsoft.com/office/drawing/2014/main" id="{0E8926EE-749D-4E8B-B507-02EB63259DC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r>
              <a:rPr lang="en-US"/>
              <a:t>Information Technology Project Management, Sixth Edition</a:t>
            </a:r>
          </a:p>
        </p:txBody>
      </p:sp>
      <p:sp>
        <p:nvSpPr>
          <p:cNvPr id="29701" name="Slide Number Placeholder 5">
            <a:extLst>
              <a:ext uri="{FF2B5EF4-FFF2-40B4-BE49-F238E27FC236}">
                <a16:creationId xmlns:a16="http://schemas.microsoft.com/office/drawing/2014/main" id="{89E8D046-659B-404E-9915-824FEB5B88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sz="2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19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720912A2-4F26-43C5-9473-5766AADE64DA}" type="slidenum">
              <a:rPr lang="en-US" altLang="en-US" sz="12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16</a:t>
            </a:fld>
            <a:endParaRPr lang="en-US" altLang="en-US" sz="12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3">
            <a:extLst>
              <a:ext uri="{FF2B5EF4-FFF2-40B4-BE49-F238E27FC236}">
                <a16:creationId xmlns:a16="http://schemas.microsoft.com/office/drawing/2014/main" id="{67816B90-86A8-4E4D-AA7C-229F74337C03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0" y="1447800"/>
            <a:ext cx="8915400" cy="4572000"/>
          </a:xfrm>
        </p:spPr>
        <p:txBody>
          <a:bodyPr/>
          <a:lstStyle/>
          <a:p>
            <a:pPr eaLnBrk="1" hangingPunct="1">
              <a:defRPr/>
            </a:pPr>
            <a:endParaRPr lang="en-US" altLang="en-US" b="1" dirty="0"/>
          </a:p>
          <a:p>
            <a:pPr eaLnBrk="1" hangingPunct="1">
              <a:defRPr/>
            </a:pPr>
            <a:r>
              <a:rPr lang="en-US" altLang="en-US" b="1" dirty="0"/>
              <a:t>Project quality management</a:t>
            </a:r>
            <a:r>
              <a:rPr lang="en-US" altLang="en-US" b="1" dirty="0">
                <a:solidFill>
                  <a:srgbClr val="FF0000"/>
                </a:solidFill>
              </a:rPr>
              <a:t> </a:t>
            </a:r>
            <a:r>
              <a:rPr lang="en-US" altLang="en-US" dirty="0"/>
              <a:t>ensures that the project will satisfy the needs for which it was undertaken</a:t>
            </a:r>
          </a:p>
          <a:p>
            <a:pPr marL="109537" indent="0" eaLnBrk="1" hangingPunct="1">
              <a:buFont typeface="Wingdings 3" panose="05040102010807070707" pitchFamily="18" charset="2"/>
              <a:buNone/>
              <a:defRPr/>
            </a:pPr>
            <a:endParaRPr lang="en-US" altLang="en-US" dirty="0"/>
          </a:p>
          <a:p>
            <a:pPr eaLnBrk="1" hangingPunct="1">
              <a:spcAft>
                <a:spcPts val="600"/>
              </a:spcAft>
              <a:defRPr/>
            </a:pPr>
            <a:r>
              <a:rPr lang="en-US" altLang="en-US" sz="2000" dirty="0"/>
              <a:t>Processes include:</a:t>
            </a:r>
          </a:p>
          <a:p>
            <a:pPr lvl="1" eaLnBrk="1" hangingPunct="1">
              <a:spcAft>
                <a:spcPts val="600"/>
              </a:spcAft>
              <a:defRPr/>
            </a:pPr>
            <a:r>
              <a:rPr lang="en-US" altLang="en-US" sz="2000" b="1" dirty="0"/>
              <a:t>Planning quality</a:t>
            </a:r>
            <a:r>
              <a:rPr lang="en-US" altLang="en-US" sz="2000" dirty="0"/>
              <a:t>: identifying which quality standards are relevant to the project and how to satisfy them</a:t>
            </a:r>
          </a:p>
          <a:p>
            <a:pPr lvl="1" eaLnBrk="1" hangingPunct="1">
              <a:spcAft>
                <a:spcPts val="600"/>
              </a:spcAft>
              <a:defRPr/>
            </a:pPr>
            <a:r>
              <a:rPr lang="en-US" altLang="en-US" sz="2000" b="1" dirty="0"/>
              <a:t>Performing quality assurance</a:t>
            </a:r>
            <a:r>
              <a:rPr lang="en-US" altLang="en-US" sz="2000" dirty="0"/>
              <a:t>: evaluating overall project performance </a:t>
            </a:r>
          </a:p>
          <a:p>
            <a:pPr lvl="1" eaLnBrk="1" hangingPunct="1">
              <a:spcAft>
                <a:spcPts val="600"/>
              </a:spcAft>
              <a:defRPr/>
            </a:pPr>
            <a:r>
              <a:rPr lang="en-US" altLang="en-US" sz="2000" b="1" dirty="0"/>
              <a:t>Performing quality control</a:t>
            </a:r>
            <a:r>
              <a:rPr lang="en-US" altLang="en-US" sz="2000" dirty="0"/>
              <a:t>: </a:t>
            </a:r>
            <a:r>
              <a:rPr lang="en-US" altLang="en-US" sz="2000" dirty="0">
                <a:solidFill>
                  <a:srgbClr val="FF0000"/>
                </a:solidFill>
              </a:rPr>
              <a:t>monitoring </a:t>
            </a:r>
            <a:r>
              <a:rPr lang="en-US" altLang="en-US" sz="2000" dirty="0"/>
              <a:t>specific project results to ensure that they comply with the relevant quality standards</a:t>
            </a:r>
          </a:p>
        </p:txBody>
      </p:sp>
      <p:sp>
        <p:nvSpPr>
          <p:cNvPr id="14338" name="Rectangle 2">
            <a:extLst>
              <a:ext uri="{FF2B5EF4-FFF2-40B4-BE49-F238E27FC236}">
                <a16:creationId xmlns:a16="http://schemas.microsoft.com/office/drawing/2014/main" id="{9F66104A-7D35-49AA-B930-159F06198D3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dirty="0"/>
              <a:t>What Is Project Quality Management?</a:t>
            </a:r>
          </a:p>
        </p:txBody>
      </p:sp>
      <p:sp>
        <p:nvSpPr>
          <p:cNvPr id="14341" name="Footer Placeholder 6">
            <a:extLst>
              <a:ext uri="{FF2B5EF4-FFF2-40B4-BE49-F238E27FC236}">
                <a16:creationId xmlns:a16="http://schemas.microsoft.com/office/drawing/2014/main" id="{B77AB318-5B55-4137-B4B4-9243146F772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r>
              <a:rPr lang="en-US"/>
              <a:t>Information Technology Project Management, Sixth Edition</a:t>
            </a:r>
          </a:p>
        </p:txBody>
      </p:sp>
      <p:sp>
        <p:nvSpPr>
          <p:cNvPr id="30725" name="Slide Number Placeholder 5">
            <a:extLst>
              <a:ext uri="{FF2B5EF4-FFF2-40B4-BE49-F238E27FC236}">
                <a16:creationId xmlns:a16="http://schemas.microsoft.com/office/drawing/2014/main" id="{2A57FA23-93D1-4F74-B3B0-0625BF77530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sz="2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19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F8282DFD-688E-4A54-82FF-F1735949DFC2}" type="slidenum">
              <a:rPr lang="en-US" altLang="en-US" sz="12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17</a:t>
            </a:fld>
            <a:endParaRPr lang="en-US" altLang="en-US" sz="12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>
            <a:extLst>
              <a:ext uri="{FF2B5EF4-FFF2-40B4-BE49-F238E27FC236}">
                <a16:creationId xmlns:a16="http://schemas.microsoft.com/office/drawing/2014/main" id="{64FBD75A-5FBB-43CC-8CB5-ED58844F5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dirty="0"/>
              <a:t>Figure 8-1. Project Quality Management Summary</a:t>
            </a:r>
          </a:p>
        </p:txBody>
      </p:sp>
      <p:sp>
        <p:nvSpPr>
          <p:cNvPr id="15363" name="Footer Placeholder 3">
            <a:extLst>
              <a:ext uri="{FF2B5EF4-FFF2-40B4-BE49-F238E27FC236}">
                <a16:creationId xmlns:a16="http://schemas.microsoft.com/office/drawing/2014/main" id="{D68421C5-3229-4F87-BC61-3EE820787EC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r>
              <a:rPr lang="en-US"/>
              <a:t>Information Technology Project Management, Sixth Edition</a:t>
            </a:r>
          </a:p>
        </p:txBody>
      </p:sp>
      <p:sp>
        <p:nvSpPr>
          <p:cNvPr id="31748" name="Slide Number Placeholder 4">
            <a:extLst>
              <a:ext uri="{FF2B5EF4-FFF2-40B4-BE49-F238E27FC236}">
                <a16:creationId xmlns:a16="http://schemas.microsoft.com/office/drawing/2014/main" id="{02B20581-F7C4-49CC-8E26-91FCFB22E3B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sz="2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19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CCDB9E4A-B541-4F79-920B-C6F4E3004370}" type="slidenum">
              <a:rPr lang="en-US" altLang="en-US" sz="12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18</a:t>
            </a:fld>
            <a:endParaRPr lang="en-US" altLang="en-US" sz="1200"/>
          </a:p>
        </p:txBody>
      </p:sp>
      <p:pic>
        <p:nvPicPr>
          <p:cNvPr id="31749" name="Picture 5">
            <a:extLst>
              <a:ext uri="{FF2B5EF4-FFF2-40B4-BE49-F238E27FC236}">
                <a16:creationId xmlns:a16="http://schemas.microsoft.com/office/drawing/2014/main" id="{00A406EE-4D3A-4AEF-B0D5-946B770178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447800"/>
            <a:ext cx="7848600" cy="4643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1027">
            <a:extLst>
              <a:ext uri="{FF2B5EF4-FFF2-40B4-BE49-F238E27FC236}">
                <a16:creationId xmlns:a16="http://schemas.microsoft.com/office/drawing/2014/main" id="{F25EE786-722C-44FD-8404-5CF6B66116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57325"/>
            <a:ext cx="8186738" cy="4791075"/>
          </a:xfrm>
        </p:spPr>
        <p:txBody>
          <a:bodyPr/>
          <a:lstStyle/>
          <a:p>
            <a:pPr eaLnBrk="1" hangingPunct="1">
              <a:spcBef>
                <a:spcPct val="100000"/>
              </a:spcBef>
            </a:pPr>
            <a:r>
              <a:rPr lang="en-US" altLang="en-US"/>
              <a:t>Implies the ability to anticipate situations, use the right technology, or materials and prepare actions to bring about the desired outcome</a:t>
            </a:r>
          </a:p>
          <a:p>
            <a:pPr eaLnBrk="1" hangingPunct="1">
              <a:spcBef>
                <a:spcPct val="100000"/>
              </a:spcBef>
            </a:pPr>
            <a:r>
              <a:rPr lang="en-US" altLang="en-US"/>
              <a:t>Important to prevent defects by:</a:t>
            </a:r>
          </a:p>
          <a:p>
            <a:pPr lvl="1" eaLnBrk="1" hangingPunct="1">
              <a:spcBef>
                <a:spcPct val="100000"/>
              </a:spcBef>
            </a:pPr>
            <a:r>
              <a:rPr lang="en-US" altLang="en-US"/>
              <a:t>Selecting proper materials, tools, technology</a:t>
            </a:r>
          </a:p>
          <a:p>
            <a:pPr lvl="1" eaLnBrk="1" hangingPunct="1">
              <a:spcBef>
                <a:spcPct val="100000"/>
              </a:spcBef>
            </a:pPr>
            <a:r>
              <a:rPr lang="en-US" altLang="en-US"/>
              <a:t>Training and indoctrinating people in quality</a:t>
            </a:r>
          </a:p>
          <a:p>
            <a:pPr lvl="1" eaLnBrk="1" hangingPunct="1">
              <a:spcBef>
                <a:spcPct val="100000"/>
              </a:spcBef>
            </a:pPr>
            <a:r>
              <a:rPr lang="en-US" altLang="en-US"/>
              <a:t>Planning a process that ensures the appropriate outcome, test and re-test</a:t>
            </a:r>
          </a:p>
        </p:txBody>
      </p:sp>
      <p:sp>
        <p:nvSpPr>
          <p:cNvPr id="16386" name="Rectangle 1026">
            <a:extLst>
              <a:ext uri="{FF2B5EF4-FFF2-40B4-BE49-F238E27FC236}">
                <a16:creationId xmlns:a16="http://schemas.microsoft.com/office/drawing/2014/main" id="{849462EE-9314-4AD2-927A-4DC80C98D2C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Planning Quality</a:t>
            </a:r>
          </a:p>
        </p:txBody>
      </p:sp>
      <p:sp>
        <p:nvSpPr>
          <p:cNvPr id="16389" name="Footer Placeholder 6">
            <a:extLst>
              <a:ext uri="{FF2B5EF4-FFF2-40B4-BE49-F238E27FC236}">
                <a16:creationId xmlns:a16="http://schemas.microsoft.com/office/drawing/2014/main" id="{1C670A2E-4A97-48B0-89EC-BD1EF2911FC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r>
              <a:rPr lang="en-US"/>
              <a:t>Information Technology Project Management, Sixth Edition</a:t>
            </a:r>
          </a:p>
        </p:txBody>
      </p:sp>
      <p:sp>
        <p:nvSpPr>
          <p:cNvPr id="32773" name="Slide Number Placeholder 5">
            <a:extLst>
              <a:ext uri="{FF2B5EF4-FFF2-40B4-BE49-F238E27FC236}">
                <a16:creationId xmlns:a16="http://schemas.microsoft.com/office/drawing/2014/main" id="{EDDFDB61-2B2E-4115-834C-8A1DA4BB8B9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sz="2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19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9F70B686-16C3-48C4-AB5B-4681232466B8}" type="slidenum">
              <a:rPr lang="en-US" altLang="en-US" sz="12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19</a:t>
            </a:fld>
            <a:endParaRPr lang="en-US" altLang="en-US" sz="12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3">
            <a:extLst>
              <a:ext uri="{FF2B5EF4-FFF2-40B4-BE49-F238E27FC236}">
                <a16:creationId xmlns:a16="http://schemas.microsoft.com/office/drawing/2014/main" id="{C32FFF06-3490-49EC-82F4-6B1AAD336CFB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81000" y="1371600"/>
            <a:ext cx="8229600" cy="4191000"/>
          </a:xfrm>
        </p:spPr>
        <p:txBody>
          <a:bodyPr/>
          <a:lstStyle/>
          <a:p>
            <a:pPr marL="609600" indent="-609600" eaLnBrk="1" hangingPunct="1">
              <a:lnSpc>
                <a:spcPct val="80000"/>
              </a:lnSpc>
            </a:pPr>
            <a:r>
              <a:rPr lang="en-US" altLang="en-US" strike="sngStrike" dirty="0"/>
              <a:t>10/27 - Chapter 7, then team breakouts</a:t>
            </a:r>
          </a:p>
          <a:p>
            <a:pPr marL="609600" indent="-609600" eaLnBrk="1" hangingPunct="1">
              <a:lnSpc>
                <a:spcPct val="80000"/>
              </a:lnSpc>
            </a:pPr>
            <a:r>
              <a:rPr lang="en-US" altLang="en-US" dirty="0"/>
              <a:t>11/3 - Chapter 8, then team breakouts </a:t>
            </a:r>
          </a:p>
          <a:p>
            <a:pPr marL="609600" indent="-609600" eaLnBrk="1" hangingPunct="1">
              <a:lnSpc>
                <a:spcPct val="80000"/>
              </a:lnSpc>
            </a:pPr>
            <a:r>
              <a:rPr lang="en-US" altLang="en-US" dirty="0"/>
              <a:t>11/10 - Chapter 9, then team breakouts</a:t>
            </a:r>
          </a:p>
          <a:p>
            <a:pPr marL="609600" indent="-609600" eaLnBrk="1" hangingPunct="1">
              <a:lnSpc>
                <a:spcPct val="80000"/>
              </a:lnSpc>
            </a:pPr>
            <a:r>
              <a:rPr lang="en-US" altLang="en-US" dirty="0"/>
              <a:t>11/17 - Chapter 10 &amp; 11</a:t>
            </a:r>
          </a:p>
          <a:p>
            <a:pPr marL="609600" indent="-609600" eaLnBrk="1" hangingPunct="1">
              <a:lnSpc>
                <a:spcPct val="80000"/>
              </a:lnSpc>
            </a:pPr>
            <a:r>
              <a:rPr lang="en-US" altLang="en-US" dirty="0"/>
              <a:t>11/24 - No Class Happy Thanksgiving</a:t>
            </a:r>
          </a:p>
          <a:p>
            <a:pPr marL="609600" indent="-609600" eaLnBrk="1" hangingPunct="1">
              <a:lnSpc>
                <a:spcPct val="80000"/>
              </a:lnSpc>
            </a:pPr>
            <a:r>
              <a:rPr lang="en-US" altLang="en-US" dirty="0"/>
              <a:t>12/1 - Chapter 12</a:t>
            </a:r>
          </a:p>
          <a:p>
            <a:pPr marL="609600" indent="-609600" eaLnBrk="1" hangingPunct="1">
              <a:lnSpc>
                <a:spcPct val="80000"/>
              </a:lnSpc>
            </a:pPr>
            <a:r>
              <a:rPr lang="en-US" altLang="en-US" dirty="0"/>
              <a:t>12/8 - Final Demo presented; Final reports due</a:t>
            </a:r>
          </a:p>
          <a:p>
            <a:pPr marL="609600" indent="-609600" eaLnBrk="1" hangingPunct="1">
              <a:lnSpc>
                <a:spcPct val="80000"/>
              </a:lnSpc>
            </a:pPr>
            <a:r>
              <a:rPr lang="en-US" altLang="en-US"/>
              <a:t>12/15 </a:t>
            </a:r>
            <a:r>
              <a:rPr lang="en-US" altLang="en-US" dirty="0"/>
              <a:t>-</a:t>
            </a:r>
            <a:r>
              <a:rPr lang="en-US" altLang="en-US"/>
              <a:t> </a:t>
            </a:r>
            <a:r>
              <a:rPr lang="en-US" altLang="en-US" dirty="0"/>
              <a:t>Final Exam</a:t>
            </a:r>
          </a:p>
          <a:p>
            <a:pPr marL="109537" indent="0" eaLnBrk="1" hangingPunct="1">
              <a:buFont typeface="Wingdings 3" panose="05040102010807070707" pitchFamily="18" charset="2"/>
              <a:buNone/>
              <a:defRPr/>
            </a:pPr>
            <a:endParaRPr lang="en-US" altLang="en-US" dirty="0"/>
          </a:p>
          <a:p>
            <a:pPr eaLnBrk="1" hangingPunct="1">
              <a:defRPr/>
            </a:pPr>
            <a:endParaRPr lang="en-US" altLang="en-US" dirty="0"/>
          </a:p>
          <a:p>
            <a:pPr marL="609600" indent="-609600" eaLnBrk="1" hangingPunct="1">
              <a:defRPr/>
            </a:pPr>
            <a:endParaRPr lang="en-US" altLang="en-US" sz="2400" dirty="0"/>
          </a:p>
        </p:txBody>
      </p:sp>
      <p:sp>
        <p:nvSpPr>
          <p:cNvPr id="9218" name="Rectangle 2">
            <a:extLst>
              <a:ext uri="{FF2B5EF4-FFF2-40B4-BE49-F238E27FC236}">
                <a16:creationId xmlns:a16="http://schemas.microsoft.com/office/drawing/2014/main" id="{CB2C2874-5732-416A-B141-2243A260910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Announcements</a:t>
            </a:r>
          </a:p>
        </p:txBody>
      </p:sp>
      <p:sp>
        <p:nvSpPr>
          <p:cNvPr id="9221" name="Footer Placeholder 6">
            <a:extLst>
              <a:ext uri="{FF2B5EF4-FFF2-40B4-BE49-F238E27FC236}">
                <a16:creationId xmlns:a16="http://schemas.microsoft.com/office/drawing/2014/main" id="{DC0C168F-1B63-4537-A5C0-E00EFD35D96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r>
              <a:rPr lang="en-US"/>
              <a:t>Information Technology Project Management, Sixth Edition</a:t>
            </a:r>
          </a:p>
        </p:txBody>
      </p:sp>
      <p:sp>
        <p:nvSpPr>
          <p:cNvPr id="15365" name="Slide Number Placeholder 5">
            <a:extLst>
              <a:ext uri="{FF2B5EF4-FFF2-40B4-BE49-F238E27FC236}">
                <a16:creationId xmlns:a16="http://schemas.microsoft.com/office/drawing/2014/main" id="{1E53D41B-E51D-4F21-80FD-6D770AB12C8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sz="2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19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EC88A945-D110-498C-ADFF-CF9FBF3E1BA5}" type="slidenum">
              <a:rPr lang="en-US" altLang="en-US" sz="12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2</a:t>
            </a:fld>
            <a:endParaRPr lang="en-US" altLang="en-US" sz="12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3">
            <a:extLst>
              <a:ext uri="{FF2B5EF4-FFF2-40B4-BE49-F238E27FC236}">
                <a16:creationId xmlns:a16="http://schemas.microsoft.com/office/drawing/2014/main" id="{F030C8EA-7CBB-4E16-8DF6-3B80CD303E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371600"/>
            <a:ext cx="8458200" cy="4876800"/>
          </a:xfrm>
        </p:spPr>
        <p:txBody>
          <a:bodyPr/>
          <a:lstStyle/>
          <a:p>
            <a:pPr eaLnBrk="1" hangingPunct="1">
              <a:spcAft>
                <a:spcPts val="600"/>
              </a:spcAft>
            </a:pPr>
            <a:endParaRPr lang="en-US" altLang="en-US" sz="2000" b="1"/>
          </a:p>
          <a:p>
            <a:pPr eaLnBrk="1" hangingPunct="1">
              <a:spcAft>
                <a:spcPts val="600"/>
              </a:spcAft>
            </a:pPr>
            <a:r>
              <a:rPr lang="en-US" altLang="en-US" sz="2000" b="1"/>
              <a:t>Functionality</a:t>
            </a:r>
            <a:r>
              <a:rPr lang="en-US" altLang="en-US" sz="2000"/>
              <a:t> is the degree to which a </a:t>
            </a:r>
            <a:r>
              <a:rPr lang="en-US" altLang="en-US" sz="2000">
                <a:solidFill>
                  <a:srgbClr val="FF0000"/>
                </a:solidFill>
              </a:rPr>
              <a:t>system performs </a:t>
            </a:r>
            <a:r>
              <a:rPr lang="en-US" altLang="en-US" sz="2000"/>
              <a:t>its intended function</a:t>
            </a:r>
          </a:p>
          <a:p>
            <a:pPr eaLnBrk="1" hangingPunct="1">
              <a:spcAft>
                <a:spcPts val="600"/>
              </a:spcAft>
            </a:pPr>
            <a:r>
              <a:rPr lang="en-US" altLang="en-US" sz="2000" b="1"/>
              <a:t>Features</a:t>
            </a:r>
            <a:r>
              <a:rPr lang="en-US" altLang="en-US" sz="2000"/>
              <a:t> are the system’s </a:t>
            </a:r>
            <a:r>
              <a:rPr lang="en-US" altLang="en-US" sz="2000">
                <a:solidFill>
                  <a:srgbClr val="FF0000"/>
                </a:solidFill>
              </a:rPr>
              <a:t>special characteristics </a:t>
            </a:r>
            <a:r>
              <a:rPr lang="en-US" altLang="en-US" sz="2000"/>
              <a:t>that appeal to users</a:t>
            </a:r>
          </a:p>
          <a:p>
            <a:pPr eaLnBrk="1" hangingPunct="1">
              <a:spcAft>
                <a:spcPts val="600"/>
              </a:spcAft>
            </a:pPr>
            <a:r>
              <a:rPr lang="en-US" altLang="en-US" sz="2000" b="1"/>
              <a:t>System</a:t>
            </a:r>
            <a:r>
              <a:rPr lang="en-US" altLang="en-US" sz="2000"/>
              <a:t> </a:t>
            </a:r>
            <a:r>
              <a:rPr lang="en-US" altLang="en-US" sz="2000" b="1"/>
              <a:t>outputs</a:t>
            </a:r>
            <a:r>
              <a:rPr lang="en-US" altLang="en-US" sz="2000"/>
              <a:t> are the screens and reports the </a:t>
            </a:r>
            <a:r>
              <a:rPr lang="en-US" altLang="en-US" sz="2000">
                <a:solidFill>
                  <a:srgbClr val="FF0000"/>
                </a:solidFill>
              </a:rPr>
              <a:t>system generates</a:t>
            </a:r>
          </a:p>
          <a:p>
            <a:pPr eaLnBrk="1" hangingPunct="1">
              <a:spcAft>
                <a:spcPts val="600"/>
              </a:spcAft>
            </a:pPr>
            <a:r>
              <a:rPr lang="en-US" altLang="en-US" sz="2000" b="1"/>
              <a:t>Performance</a:t>
            </a:r>
            <a:r>
              <a:rPr lang="en-US" altLang="en-US" sz="2000"/>
              <a:t> addresses </a:t>
            </a:r>
            <a:r>
              <a:rPr lang="en-US" altLang="en-US" sz="2000">
                <a:solidFill>
                  <a:srgbClr val="FF0000"/>
                </a:solidFill>
              </a:rPr>
              <a:t>how well a product or service performs </a:t>
            </a:r>
            <a:r>
              <a:rPr lang="en-US" altLang="en-US" sz="2000"/>
              <a:t>the customer’s intended use, also at what speed </a:t>
            </a:r>
          </a:p>
          <a:p>
            <a:pPr eaLnBrk="1" hangingPunct="1">
              <a:spcAft>
                <a:spcPts val="600"/>
              </a:spcAft>
            </a:pPr>
            <a:r>
              <a:rPr lang="en-US" altLang="en-US" sz="2000" b="1"/>
              <a:t>Reliability</a:t>
            </a:r>
            <a:r>
              <a:rPr lang="en-US" altLang="en-US" sz="2000"/>
              <a:t> is the </a:t>
            </a:r>
            <a:r>
              <a:rPr lang="en-US" altLang="en-US" sz="2000">
                <a:solidFill>
                  <a:srgbClr val="FF0000"/>
                </a:solidFill>
              </a:rPr>
              <a:t>ability of a product or service to perform as expected </a:t>
            </a:r>
            <a:r>
              <a:rPr lang="en-US" altLang="en-US" sz="2000"/>
              <a:t>under normal conditions</a:t>
            </a:r>
          </a:p>
          <a:p>
            <a:pPr eaLnBrk="1" hangingPunct="1">
              <a:spcAft>
                <a:spcPts val="600"/>
              </a:spcAft>
            </a:pPr>
            <a:r>
              <a:rPr lang="en-US" altLang="en-US" sz="2000" b="1"/>
              <a:t>Maintainability</a:t>
            </a:r>
            <a:r>
              <a:rPr lang="en-US" altLang="en-US" sz="2000"/>
              <a:t> addresses the </a:t>
            </a:r>
            <a:r>
              <a:rPr lang="en-US" altLang="en-US" sz="2000">
                <a:solidFill>
                  <a:srgbClr val="FF0000"/>
                </a:solidFill>
              </a:rPr>
              <a:t>ease of performing maintenance </a:t>
            </a:r>
            <a:r>
              <a:rPr lang="en-US" altLang="en-US" sz="2000"/>
              <a:t>on a product</a:t>
            </a:r>
          </a:p>
        </p:txBody>
      </p:sp>
      <p:sp>
        <p:nvSpPr>
          <p:cNvPr id="18434" name="Rectangle 2">
            <a:extLst>
              <a:ext uri="{FF2B5EF4-FFF2-40B4-BE49-F238E27FC236}">
                <a16:creationId xmlns:a16="http://schemas.microsoft.com/office/drawing/2014/main" id="{35FBA1EE-EF1A-400D-BA31-3D346941AD1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IT Projects Quality Terminology</a:t>
            </a:r>
          </a:p>
        </p:txBody>
      </p:sp>
      <p:sp>
        <p:nvSpPr>
          <p:cNvPr id="18437" name="Footer Placeholder 6">
            <a:extLst>
              <a:ext uri="{FF2B5EF4-FFF2-40B4-BE49-F238E27FC236}">
                <a16:creationId xmlns:a16="http://schemas.microsoft.com/office/drawing/2014/main" id="{723AACCA-62B4-4727-AB34-3B846795A2B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r>
              <a:rPr lang="en-US"/>
              <a:t>Information Technology Project Management, Sixth Edition</a:t>
            </a:r>
          </a:p>
        </p:txBody>
      </p:sp>
      <p:sp>
        <p:nvSpPr>
          <p:cNvPr id="33797" name="Slide Number Placeholder 5">
            <a:extLst>
              <a:ext uri="{FF2B5EF4-FFF2-40B4-BE49-F238E27FC236}">
                <a16:creationId xmlns:a16="http://schemas.microsoft.com/office/drawing/2014/main" id="{8253572A-A68E-4543-AC26-264D86F13F1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sz="2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19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1EB13EE0-B20D-4C06-972C-22CAD65210EA}" type="slidenum">
              <a:rPr lang="en-US" altLang="en-US" sz="12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20</a:t>
            </a:fld>
            <a:endParaRPr lang="en-US" altLang="en-US" sz="12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3">
            <a:extLst>
              <a:ext uri="{FF2B5EF4-FFF2-40B4-BE49-F238E27FC236}">
                <a16:creationId xmlns:a16="http://schemas.microsoft.com/office/drawing/2014/main" id="{006CEF5C-EBF6-47EA-9D68-79975FC850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676400"/>
            <a:ext cx="8458200" cy="4572000"/>
          </a:xfrm>
        </p:spPr>
        <p:txBody>
          <a:bodyPr/>
          <a:lstStyle/>
          <a:p>
            <a:pPr eaLnBrk="1" hangingPunct="1">
              <a:spcBef>
                <a:spcPct val="100000"/>
              </a:spcBef>
            </a:pPr>
            <a:r>
              <a:rPr lang="en-US" altLang="en-US" dirty="0"/>
              <a:t>Project managers are ultimately responsible for quality management on their projects</a:t>
            </a:r>
          </a:p>
          <a:p>
            <a:pPr eaLnBrk="1" hangingPunct="1">
              <a:spcBef>
                <a:spcPct val="100000"/>
              </a:spcBef>
            </a:pPr>
            <a:r>
              <a:rPr lang="en-US" altLang="en-US" dirty="0"/>
              <a:t>But also- organizations and leadership can help project managers and their teams understand and adhere to quality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endParaRPr lang="en-US" altLang="en-US" dirty="0"/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en-US" dirty="0"/>
              <a:t>What about products? what is the orgs stance on quality? If quality goods and services are important then it is everyone's business!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endParaRPr lang="en-US" altLang="en-US" dirty="0"/>
          </a:p>
        </p:txBody>
      </p:sp>
      <p:sp>
        <p:nvSpPr>
          <p:cNvPr id="19458" name="Rectangle 2">
            <a:extLst>
              <a:ext uri="{FF2B5EF4-FFF2-40B4-BE49-F238E27FC236}">
                <a16:creationId xmlns:a16="http://schemas.microsoft.com/office/drawing/2014/main" id="{B21E182C-1654-4FAF-AE8B-97C108A776F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dirty="0"/>
              <a:t>Who’s Responsible for the Quality </a:t>
            </a:r>
            <a:br>
              <a:rPr lang="en-US" dirty="0"/>
            </a:br>
            <a:r>
              <a:rPr lang="en-US" dirty="0"/>
              <a:t>of Projects?</a:t>
            </a:r>
          </a:p>
        </p:txBody>
      </p:sp>
      <p:sp>
        <p:nvSpPr>
          <p:cNvPr id="19461" name="Footer Placeholder 6">
            <a:extLst>
              <a:ext uri="{FF2B5EF4-FFF2-40B4-BE49-F238E27FC236}">
                <a16:creationId xmlns:a16="http://schemas.microsoft.com/office/drawing/2014/main" id="{B46DFB1C-DE3F-47CB-88ED-6D8B5840B68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r>
              <a:rPr lang="en-US"/>
              <a:t>Information Technology Project Management, Sixth Edition</a:t>
            </a:r>
          </a:p>
        </p:txBody>
      </p:sp>
      <p:sp>
        <p:nvSpPr>
          <p:cNvPr id="34821" name="Slide Number Placeholder 5">
            <a:extLst>
              <a:ext uri="{FF2B5EF4-FFF2-40B4-BE49-F238E27FC236}">
                <a16:creationId xmlns:a16="http://schemas.microsoft.com/office/drawing/2014/main" id="{2642E931-9160-4D20-81A5-800FA3D8B76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sz="2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19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6F4794BB-0566-4095-8E41-3A458BB98609}" type="slidenum">
              <a:rPr lang="en-US" altLang="en-US" sz="12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21</a:t>
            </a:fld>
            <a:endParaRPr lang="en-US" altLang="en-US" sz="12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3">
            <a:extLst>
              <a:ext uri="{FF2B5EF4-FFF2-40B4-BE49-F238E27FC236}">
                <a16:creationId xmlns:a16="http://schemas.microsoft.com/office/drawing/2014/main" id="{47612AEE-9281-468F-8FF7-7C20C28EB95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28600" y="762000"/>
            <a:ext cx="8686800" cy="5181600"/>
          </a:xfrm>
        </p:spPr>
        <p:txBody>
          <a:bodyPr/>
          <a:lstStyle/>
          <a:p>
            <a:pPr eaLnBrk="1" hangingPunct="1">
              <a:spcBef>
                <a:spcPct val="40000"/>
              </a:spcBef>
              <a:defRPr/>
            </a:pPr>
            <a:endParaRPr lang="en-US" altLang="en-US" sz="2000" b="1" dirty="0"/>
          </a:p>
          <a:p>
            <a:pPr eaLnBrk="1" hangingPunct="1">
              <a:spcBef>
                <a:spcPct val="40000"/>
              </a:spcBef>
              <a:defRPr/>
            </a:pPr>
            <a:r>
              <a:rPr lang="en-US" altLang="en-US" sz="2000" b="1" dirty="0"/>
              <a:t>Quality assurance </a:t>
            </a:r>
            <a:r>
              <a:rPr lang="en-US" altLang="en-US" sz="2000" dirty="0"/>
              <a:t>includes all the activities related to satisfying the relevant quality standards for a project</a:t>
            </a:r>
          </a:p>
          <a:p>
            <a:pPr marL="109537" indent="0" eaLnBrk="1" hangingPunct="1">
              <a:spcBef>
                <a:spcPct val="40000"/>
              </a:spcBef>
              <a:buFont typeface="Wingdings 3" panose="05040102010807070707" pitchFamily="18" charset="2"/>
              <a:buNone/>
              <a:defRPr/>
            </a:pPr>
            <a:endParaRPr lang="en-US" altLang="en-US" sz="2000" dirty="0"/>
          </a:p>
          <a:p>
            <a:pPr marL="109537" indent="0" eaLnBrk="1" hangingPunct="1">
              <a:spcBef>
                <a:spcPct val="40000"/>
              </a:spcBef>
              <a:buFont typeface="Wingdings 3" panose="05040102010807070707" pitchFamily="18" charset="2"/>
              <a:buNone/>
              <a:defRPr/>
            </a:pPr>
            <a:r>
              <a:rPr lang="en-US" altLang="en-US" sz="2000" dirty="0"/>
              <a:t>Another goal of quality assurance is continuous quality improvement</a:t>
            </a:r>
          </a:p>
          <a:p>
            <a:pPr eaLnBrk="1" hangingPunct="1">
              <a:spcBef>
                <a:spcPct val="40000"/>
              </a:spcBef>
              <a:defRPr/>
            </a:pPr>
            <a:r>
              <a:rPr lang="en-US" altLang="en-US" sz="2000" b="1" dirty="0"/>
              <a:t>Benchmarking</a:t>
            </a:r>
            <a:r>
              <a:rPr lang="en-US" altLang="en-US" sz="2000" dirty="0"/>
              <a:t> generates ideas for quality improvements by comparing specific project practices or product characteristics to those of other projects or products within or outside the performing organization </a:t>
            </a:r>
          </a:p>
          <a:p>
            <a:pPr eaLnBrk="1" hangingPunct="1">
              <a:spcBef>
                <a:spcPct val="40000"/>
              </a:spcBef>
              <a:defRPr/>
            </a:pPr>
            <a:r>
              <a:rPr lang="en-US" altLang="en-US" sz="2000" dirty="0"/>
              <a:t>A </a:t>
            </a:r>
            <a:r>
              <a:rPr lang="en-US" altLang="en-US" sz="2000" b="1" dirty="0"/>
              <a:t>quality audit </a:t>
            </a:r>
            <a:r>
              <a:rPr lang="en-US" altLang="en-US" sz="2000" dirty="0"/>
              <a:t>is a structured review of specific quality management activities that help identify lessons learned that could improve performance on current or future projects 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endParaRPr lang="en-US" altLang="en-US" sz="2400" dirty="0"/>
          </a:p>
        </p:txBody>
      </p:sp>
      <p:sp>
        <p:nvSpPr>
          <p:cNvPr id="20482" name="Rectangle 2">
            <a:extLst>
              <a:ext uri="{FF2B5EF4-FFF2-40B4-BE49-F238E27FC236}">
                <a16:creationId xmlns:a16="http://schemas.microsoft.com/office/drawing/2014/main" id="{5988A85E-25B9-403C-8AC8-A5B9B7D7589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838200"/>
          </a:xfrm>
        </p:spPr>
        <p:txBody>
          <a:bodyPr/>
          <a:lstStyle/>
          <a:p>
            <a:pPr eaLnBrk="1" hangingPunct="1">
              <a:defRPr/>
            </a:pPr>
            <a:r>
              <a:rPr lang="en-US" sz="2400" dirty="0"/>
              <a:t>Performing Quality Assurance / Quality Improvement</a:t>
            </a:r>
          </a:p>
        </p:txBody>
      </p:sp>
      <p:sp>
        <p:nvSpPr>
          <p:cNvPr id="20485" name="Footer Placeholder 6">
            <a:extLst>
              <a:ext uri="{FF2B5EF4-FFF2-40B4-BE49-F238E27FC236}">
                <a16:creationId xmlns:a16="http://schemas.microsoft.com/office/drawing/2014/main" id="{CBCA9CE1-D984-4AE3-BDF8-A30D732ED47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r>
              <a:rPr lang="en-US"/>
              <a:t>Information Technology Project Management, Sixth Edition</a:t>
            </a:r>
          </a:p>
        </p:txBody>
      </p:sp>
      <p:sp>
        <p:nvSpPr>
          <p:cNvPr id="35845" name="Slide Number Placeholder 5">
            <a:extLst>
              <a:ext uri="{FF2B5EF4-FFF2-40B4-BE49-F238E27FC236}">
                <a16:creationId xmlns:a16="http://schemas.microsoft.com/office/drawing/2014/main" id="{72391A16-7E6E-43E4-8065-799EAF3CA11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sz="2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19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56BE960B-5756-4060-8DF6-F6DE540E5116}" type="slidenum">
              <a:rPr lang="en-US" altLang="en-US" sz="12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22</a:t>
            </a:fld>
            <a:endParaRPr lang="en-US" altLang="en-US" sz="12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3">
            <a:extLst>
              <a:ext uri="{FF2B5EF4-FFF2-40B4-BE49-F238E27FC236}">
                <a16:creationId xmlns:a16="http://schemas.microsoft.com/office/drawing/2014/main" id="{B8EB6A16-6B91-44C9-AC61-85D423A4E8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The main outputs of quality control are:</a:t>
            </a:r>
          </a:p>
          <a:p>
            <a:pPr lvl="1" eaLnBrk="1" hangingPunct="1"/>
            <a:r>
              <a:rPr lang="en-US" altLang="en-US"/>
              <a:t>Acceptance decisions</a:t>
            </a:r>
          </a:p>
          <a:p>
            <a:pPr lvl="1" eaLnBrk="1" hangingPunct="1"/>
            <a:r>
              <a:rPr lang="en-US" altLang="en-US"/>
              <a:t>Rework / Fixes</a:t>
            </a:r>
          </a:p>
          <a:p>
            <a:pPr lvl="1" eaLnBrk="1" hangingPunct="1"/>
            <a:r>
              <a:rPr lang="en-US" altLang="en-US"/>
              <a:t>Process adjustments</a:t>
            </a:r>
          </a:p>
          <a:p>
            <a:pPr eaLnBrk="1" hangingPunct="1"/>
            <a:r>
              <a:rPr lang="en-US" altLang="en-US"/>
              <a:t>There are Seven Basic Tools of Quality that help in performing quality control</a:t>
            </a:r>
          </a:p>
          <a:p>
            <a:pPr eaLnBrk="1" hangingPunct="1"/>
            <a:r>
              <a:rPr lang="en-US" altLang="en-US" sz="1600"/>
              <a:t>Cause-and-effect diagram (aka "fishbone" or Ishikawa diagram)</a:t>
            </a:r>
          </a:p>
          <a:p>
            <a:pPr eaLnBrk="1" hangingPunct="1"/>
            <a:r>
              <a:rPr lang="en-US" altLang="en-US" sz="1600"/>
              <a:t>Check sheet</a:t>
            </a:r>
          </a:p>
          <a:p>
            <a:pPr eaLnBrk="1" hangingPunct="1"/>
            <a:r>
              <a:rPr lang="en-US" altLang="en-US" sz="1600"/>
              <a:t>Control chart</a:t>
            </a:r>
          </a:p>
          <a:p>
            <a:pPr eaLnBrk="1" hangingPunct="1"/>
            <a:r>
              <a:rPr lang="en-US" altLang="en-US" sz="1600"/>
              <a:t>Histogram</a:t>
            </a:r>
          </a:p>
          <a:p>
            <a:pPr eaLnBrk="1" hangingPunct="1"/>
            <a:r>
              <a:rPr lang="en-US" altLang="en-US" sz="1600"/>
              <a:t>Pareto chart</a:t>
            </a:r>
          </a:p>
          <a:p>
            <a:pPr eaLnBrk="1" hangingPunct="1"/>
            <a:r>
              <a:rPr lang="en-US" altLang="en-US" sz="1600"/>
              <a:t>Scatter diagram</a:t>
            </a:r>
          </a:p>
          <a:p>
            <a:pPr eaLnBrk="1" hangingPunct="1"/>
            <a:r>
              <a:rPr lang="en-US" altLang="en-US" sz="1600"/>
              <a:t>Stratification (alternately, flow chart or run chart)</a:t>
            </a:r>
          </a:p>
        </p:txBody>
      </p:sp>
      <p:sp>
        <p:nvSpPr>
          <p:cNvPr id="21506" name="Rectangle 2">
            <a:extLst>
              <a:ext uri="{FF2B5EF4-FFF2-40B4-BE49-F238E27FC236}">
                <a16:creationId xmlns:a16="http://schemas.microsoft.com/office/drawing/2014/main" id="{B7F6CDD1-D546-4B6C-BB73-080E6A5FF4C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Quality Control</a:t>
            </a:r>
          </a:p>
        </p:txBody>
      </p:sp>
      <p:sp>
        <p:nvSpPr>
          <p:cNvPr id="21509" name="Footer Placeholder 6">
            <a:extLst>
              <a:ext uri="{FF2B5EF4-FFF2-40B4-BE49-F238E27FC236}">
                <a16:creationId xmlns:a16="http://schemas.microsoft.com/office/drawing/2014/main" id="{ACF6AD94-E555-48EA-B616-EBE07D33210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r>
              <a:rPr lang="en-US"/>
              <a:t>Information Technology Project Management, Sixth Edition</a:t>
            </a:r>
          </a:p>
        </p:txBody>
      </p:sp>
      <p:sp>
        <p:nvSpPr>
          <p:cNvPr id="36869" name="Slide Number Placeholder 5">
            <a:extLst>
              <a:ext uri="{FF2B5EF4-FFF2-40B4-BE49-F238E27FC236}">
                <a16:creationId xmlns:a16="http://schemas.microsoft.com/office/drawing/2014/main" id="{D0E6648E-9565-468C-BA31-B24B5B5A4F3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sz="2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19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B238821C-14CE-438B-B888-F5E870EED6C5}" type="slidenum">
              <a:rPr lang="en-US" altLang="en-US" sz="12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23</a:t>
            </a:fld>
            <a:endParaRPr lang="en-US" altLang="en-US" sz="12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Content Placeholder 2">
            <a:extLst>
              <a:ext uri="{FF2B5EF4-FFF2-40B4-BE49-F238E27FC236}">
                <a16:creationId xmlns:a16="http://schemas.microsoft.com/office/drawing/2014/main" id="{790433C9-9288-496B-B6F4-F48859EA74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altLang="en-US" b="1"/>
          </a:p>
          <a:p>
            <a:pPr eaLnBrk="1" hangingPunct="1"/>
            <a:r>
              <a:rPr lang="en-US" altLang="en-US" b="1"/>
              <a:t>Cause-and-effect diagrams </a:t>
            </a:r>
            <a:r>
              <a:rPr lang="en-US" altLang="en-US"/>
              <a:t>trace complaints about quality problems back to the responsible production operations</a:t>
            </a:r>
          </a:p>
          <a:p>
            <a:pPr eaLnBrk="1" hangingPunct="1"/>
            <a:r>
              <a:rPr lang="en-US" altLang="en-US"/>
              <a:t>They help you find the root cause of a problem</a:t>
            </a:r>
          </a:p>
          <a:p>
            <a:pPr eaLnBrk="1" hangingPunct="1"/>
            <a:r>
              <a:rPr lang="en-US" altLang="en-US"/>
              <a:t>Also known as </a:t>
            </a:r>
            <a:r>
              <a:rPr lang="en-US" altLang="en-US" b="1"/>
              <a:t>fishbone</a:t>
            </a:r>
            <a:r>
              <a:rPr lang="en-US" altLang="en-US"/>
              <a:t> or </a:t>
            </a:r>
            <a:r>
              <a:rPr lang="en-US" altLang="en-US" b="1"/>
              <a:t>Ishikawa diagrams</a:t>
            </a:r>
          </a:p>
        </p:txBody>
      </p:sp>
      <p:sp>
        <p:nvSpPr>
          <p:cNvPr id="22530" name="Title 1">
            <a:extLst>
              <a:ext uri="{FF2B5EF4-FFF2-40B4-BE49-F238E27FC236}">
                <a16:creationId xmlns:a16="http://schemas.microsoft.com/office/drawing/2014/main" id="{02961211-E225-4803-8BB7-7BDD12422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Cause-and-Effect Diagrams</a:t>
            </a:r>
          </a:p>
        </p:txBody>
      </p:sp>
      <p:sp>
        <p:nvSpPr>
          <p:cNvPr id="22532" name="Footer Placeholder 3">
            <a:extLst>
              <a:ext uri="{FF2B5EF4-FFF2-40B4-BE49-F238E27FC236}">
                <a16:creationId xmlns:a16="http://schemas.microsoft.com/office/drawing/2014/main" id="{74D6222F-83A8-4FFA-B377-8BECAD6D4B4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r>
              <a:rPr lang="en-US"/>
              <a:t>Information Technology Project Management, Sixth Edition</a:t>
            </a:r>
          </a:p>
        </p:txBody>
      </p:sp>
      <p:sp>
        <p:nvSpPr>
          <p:cNvPr id="37893" name="Slide Number Placeholder 4">
            <a:extLst>
              <a:ext uri="{FF2B5EF4-FFF2-40B4-BE49-F238E27FC236}">
                <a16:creationId xmlns:a16="http://schemas.microsoft.com/office/drawing/2014/main" id="{7BFAEC2D-123C-4B77-9C11-F0A0365C35E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sz="2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19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5B1E5CA8-B9CE-4D88-B60E-779AB5D5D7D0}" type="slidenum">
              <a:rPr lang="en-US" altLang="en-US" sz="12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24</a:t>
            </a:fld>
            <a:endParaRPr lang="en-US" altLang="en-US" sz="12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>
            <a:extLst>
              <a:ext uri="{FF2B5EF4-FFF2-40B4-BE49-F238E27FC236}">
                <a16:creationId xmlns:a16="http://schemas.microsoft.com/office/drawing/2014/main" id="{99C2E007-459E-412D-91B8-6B7BDD30D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dirty="0"/>
              <a:t>Figure 8-2. Sample Cause-and-Effect Diagram</a:t>
            </a:r>
          </a:p>
        </p:txBody>
      </p:sp>
      <p:sp>
        <p:nvSpPr>
          <p:cNvPr id="23555" name="Footer Placeholder 3">
            <a:extLst>
              <a:ext uri="{FF2B5EF4-FFF2-40B4-BE49-F238E27FC236}">
                <a16:creationId xmlns:a16="http://schemas.microsoft.com/office/drawing/2014/main" id="{A94AFF64-2A8F-415A-9C21-2BA0A157AAC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r>
              <a:rPr lang="en-US"/>
              <a:t>Information Technology Project Management, Sixth Edition</a:t>
            </a:r>
          </a:p>
        </p:txBody>
      </p:sp>
      <p:sp>
        <p:nvSpPr>
          <p:cNvPr id="38916" name="Slide Number Placeholder 4">
            <a:extLst>
              <a:ext uri="{FF2B5EF4-FFF2-40B4-BE49-F238E27FC236}">
                <a16:creationId xmlns:a16="http://schemas.microsoft.com/office/drawing/2014/main" id="{D6A2832B-A3DF-4C3C-A50D-0DABE9ED928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sz="2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19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5BF6D4E0-AFC9-4367-8B1A-6B15D1D20FEC}" type="slidenum">
              <a:rPr lang="en-US" altLang="en-US" sz="12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25</a:t>
            </a:fld>
            <a:endParaRPr lang="en-US" altLang="en-US" sz="1200"/>
          </a:p>
        </p:txBody>
      </p:sp>
      <p:pic>
        <p:nvPicPr>
          <p:cNvPr id="38917" name="Picture 5">
            <a:extLst>
              <a:ext uri="{FF2B5EF4-FFF2-40B4-BE49-F238E27FC236}">
                <a16:creationId xmlns:a16="http://schemas.microsoft.com/office/drawing/2014/main" id="{6BB86940-7133-4FCD-99DB-4092F220E6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524000"/>
            <a:ext cx="7010400" cy="4676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Content Placeholder 2">
            <a:extLst>
              <a:ext uri="{FF2B5EF4-FFF2-40B4-BE49-F238E27FC236}">
                <a16:creationId xmlns:a16="http://schemas.microsoft.com/office/drawing/2014/main" id="{80B0C869-060A-40C2-894D-3BBB4D6B3B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A </a:t>
            </a:r>
            <a:r>
              <a:rPr lang="en-US" altLang="en-US" b="1"/>
              <a:t>scatter diagram </a:t>
            </a:r>
            <a:r>
              <a:rPr lang="en-US" altLang="en-US"/>
              <a:t>helps to show if there is a relationship between two variables</a:t>
            </a:r>
          </a:p>
          <a:p>
            <a:pPr eaLnBrk="1" hangingPunct="1"/>
            <a:r>
              <a:rPr lang="en-US" altLang="en-US"/>
              <a:t>The closer data points are to a diagonal line, the more closely the two variables are related</a:t>
            </a:r>
          </a:p>
        </p:txBody>
      </p:sp>
      <p:sp>
        <p:nvSpPr>
          <p:cNvPr id="29698" name="Title 1">
            <a:extLst>
              <a:ext uri="{FF2B5EF4-FFF2-40B4-BE49-F238E27FC236}">
                <a16:creationId xmlns:a16="http://schemas.microsoft.com/office/drawing/2014/main" id="{6652BDF7-0C06-4FC6-A868-27FA010CE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Scatter Diagram</a:t>
            </a:r>
          </a:p>
        </p:txBody>
      </p:sp>
      <p:sp>
        <p:nvSpPr>
          <p:cNvPr id="29700" name="Footer Placeholder 3">
            <a:extLst>
              <a:ext uri="{FF2B5EF4-FFF2-40B4-BE49-F238E27FC236}">
                <a16:creationId xmlns:a16="http://schemas.microsoft.com/office/drawing/2014/main" id="{BAEE779B-B986-4062-8CC1-D8BD957C9A3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r>
              <a:rPr lang="en-US"/>
              <a:t>Information Technology Project Management, Sixth Edition</a:t>
            </a:r>
          </a:p>
        </p:txBody>
      </p:sp>
      <p:sp>
        <p:nvSpPr>
          <p:cNvPr id="40965" name="Slide Number Placeholder 4">
            <a:extLst>
              <a:ext uri="{FF2B5EF4-FFF2-40B4-BE49-F238E27FC236}">
                <a16:creationId xmlns:a16="http://schemas.microsoft.com/office/drawing/2014/main" id="{EF681283-B6EB-42F2-B7F7-B4A909BA441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sz="2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19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AA248F55-AEC7-4668-99BF-4CC832672FED}" type="slidenum">
              <a:rPr lang="en-US" altLang="en-US" sz="12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26</a:t>
            </a:fld>
            <a:endParaRPr lang="en-US" altLang="en-US" sz="12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>
            <a:extLst>
              <a:ext uri="{FF2B5EF4-FFF2-40B4-BE49-F238E27FC236}">
                <a16:creationId xmlns:a16="http://schemas.microsoft.com/office/drawing/2014/main" id="{29611833-C1E3-4D20-A795-B908CDF639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dirty="0"/>
              <a:t>Figure 8-5. Sample Scatter Diagram</a:t>
            </a:r>
          </a:p>
        </p:txBody>
      </p:sp>
      <p:sp>
        <p:nvSpPr>
          <p:cNvPr id="30723" name="Footer Placeholder 3">
            <a:extLst>
              <a:ext uri="{FF2B5EF4-FFF2-40B4-BE49-F238E27FC236}">
                <a16:creationId xmlns:a16="http://schemas.microsoft.com/office/drawing/2014/main" id="{0279C7FB-833B-4BF5-907B-13FEB26E218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r>
              <a:rPr lang="en-US"/>
              <a:t>Information Technology Project Management, Sixth Edition</a:t>
            </a:r>
          </a:p>
        </p:txBody>
      </p:sp>
      <p:sp>
        <p:nvSpPr>
          <p:cNvPr id="41988" name="Slide Number Placeholder 4">
            <a:extLst>
              <a:ext uri="{FF2B5EF4-FFF2-40B4-BE49-F238E27FC236}">
                <a16:creationId xmlns:a16="http://schemas.microsoft.com/office/drawing/2014/main" id="{4608B64B-D875-40B6-9045-6CD6F743984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sz="2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19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E520C5EB-321F-49AA-8EB9-02011A289E36}" type="slidenum">
              <a:rPr lang="en-US" altLang="en-US" sz="12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27</a:t>
            </a:fld>
            <a:endParaRPr lang="en-US" altLang="en-US" sz="1200"/>
          </a:p>
        </p:txBody>
      </p:sp>
      <p:pic>
        <p:nvPicPr>
          <p:cNvPr id="41989" name="Picture 5">
            <a:extLst>
              <a:ext uri="{FF2B5EF4-FFF2-40B4-BE49-F238E27FC236}">
                <a16:creationId xmlns:a16="http://schemas.microsoft.com/office/drawing/2014/main" id="{740D1746-9A9E-456B-82EF-D05C75163C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438" y="1441450"/>
            <a:ext cx="7599362" cy="404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Content Placeholder 2">
            <a:extLst>
              <a:ext uri="{FF2B5EF4-FFF2-40B4-BE49-F238E27FC236}">
                <a16:creationId xmlns:a16="http://schemas.microsoft.com/office/drawing/2014/main" id="{99D54EF2-05A3-4160-85E7-21CE73EBA7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A </a:t>
            </a:r>
            <a:r>
              <a:rPr lang="en-US" altLang="en-US" b="1"/>
              <a:t>histogram</a:t>
            </a:r>
            <a:r>
              <a:rPr lang="en-US" altLang="en-US"/>
              <a:t> is a bar graph of a distribution of variables</a:t>
            </a:r>
          </a:p>
          <a:p>
            <a:pPr eaLnBrk="1" hangingPunct="1"/>
            <a:r>
              <a:rPr lang="en-US" altLang="en-US"/>
              <a:t>Each bar represents an attribute or characteristic of a problem or situation, and the height of the bar represents its frequency</a:t>
            </a:r>
          </a:p>
        </p:txBody>
      </p:sp>
      <p:sp>
        <p:nvSpPr>
          <p:cNvPr id="31746" name="Title 1">
            <a:extLst>
              <a:ext uri="{FF2B5EF4-FFF2-40B4-BE49-F238E27FC236}">
                <a16:creationId xmlns:a16="http://schemas.microsoft.com/office/drawing/2014/main" id="{6F272655-75B6-4913-8C3B-C9E2DB9B8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Histograms</a:t>
            </a:r>
          </a:p>
        </p:txBody>
      </p:sp>
      <p:sp>
        <p:nvSpPr>
          <p:cNvPr id="31748" name="Footer Placeholder 3">
            <a:extLst>
              <a:ext uri="{FF2B5EF4-FFF2-40B4-BE49-F238E27FC236}">
                <a16:creationId xmlns:a16="http://schemas.microsoft.com/office/drawing/2014/main" id="{B75C47B6-B387-4D8A-B2BD-B409FCCD551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r>
              <a:rPr lang="en-US"/>
              <a:t>Information Technology Project Management, Sixth Edition</a:t>
            </a:r>
          </a:p>
        </p:txBody>
      </p:sp>
      <p:sp>
        <p:nvSpPr>
          <p:cNvPr id="43013" name="Slide Number Placeholder 4">
            <a:extLst>
              <a:ext uri="{FF2B5EF4-FFF2-40B4-BE49-F238E27FC236}">
                <a16:creationId xmlns:a16="http://schemas.microsoft.com/office/drawing/2014/main" id="{5819DFD0-EE09-45F7-ADBD-476D0CA55D1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sz="2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19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79E289BA-E2F2-4860-9A66-FAB12BB82970}" type="slidenum">
              <a:rPr lang="en-US" altLang="en-US" sz="12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28</a:t>
            </a:fld>
            <a:endParaRPr lang="en-US" altLang="en-US" sz="12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le 1">
            <a:extLst>
              <a:ext uri="{FF2B5EF4-FFF2-40B4-BE49-F238E27FC236}">
                <a16:creationId xmlns:a16="http://schemas.microsoft.com/office/drawing/2014/main" id="{C9529994-82F2-4796-8175-F0F7270D9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Figure 8-6. Sample Histogram</a:t>
            </a:r>
          </a:p>
        </p:txBody>
      </p:sp>
      <p:sp>
        <p:nvSpPr>
          <p:cNvPr id="32771" name="Footer Placeholder 3">
            <a:extLst>
              <a:ext uri="{FF2B5EF4-FFF2-40B4-BE49-F238E27FC236}">
                <a16:creationId xmlns:a16="http://schemas.microsoft.com/office/drawing/2014/main" id="{1674A4D1-8DE3-4FA7-B120-A397751E6CE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r>
              <a:rPr lang="en-US"/>
              <a:t>Information Technology Project Management, Sixth Edition</a:t>
            </a:r>
          </a:p>
        </p:txBody>
      </p:sp>
      <p:sp>
        <p:nvSpPr>
          <p:cNvPr id="44036" name="Slide Number Placeholder 4">
            <a:extLst>
              <a:ext uri="{FF2B5EF4-FFF2-40B4-BE49-F238E27FC236}">
                <a16:creationId xmlns:a16="http://schemas.microsoft.com/office/drawing/2014/main" id="{45BEA037-CD47-462C-9E4F-86885A62CC3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sz="2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19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5EAC6971-62AC-4D01-87C0-E944F42A03AE}" type="slidenum">
              <a:rPr lang="en-US" altLang="en-US" sz="12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29</a:t>
            </a:fld>
            <a:endParaRPr lang="en-US" altLang="en-US" sz="1200"/>
          </a:p>
        </p:txBody>
      </p:sp>
      <p:pic>
        <p:nvPicPr>
          <p:cNvPr id="44037" name="Picture 6">
            <a:extLst>
              <a:ext uri="{FF2B5EF4-FFF2-40B4-BE49-F238E27FC236}">
                <a16:creationId xmlns:a16="http://schemas.microsoft.com/office/drawing/2014/main" id="{B46B429C-60F5-446A-9ECA-11570C7629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524000"/>
            <a:ext cx="7848600" cy="392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>
            <a:extLst>
              <a:ext uri="{FF2B5EF4-FFF2-40B4-BE49-F238E27FC236}">
                <a16:creationId xmlns:a16="http://schemas.microsoft.com/office/drawing/2014/main" id="{F677E02D-A839-4A1E-A613-E06B2322CB2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3600" dirty="0">
                <a:solidFill>
                  <a:srgbClr val="FF0000"/>
                </a:solidFill>
              </a:rPr>
              <a:t>REVIEW: </a:t>
            </a:r>
            <a:r>
              <a:rPr lang="en-US" sz="2800" dirty="0"/>
              <a:t>Project Management Framework – 9 Knowledge Areas</a:t>
            </a:r>
          </a:p>
        </p:txBody>
      </p:sp>
      <p:sp>
        <p:nvSpPr>
          <p:cNvPr id="16387" name="Footer Placeholder 5">
            <a:extLst>
              <a:ext uri="{FF2B5EF4-FFF2-40B4-BE49-F238E27FC236}">
                <a16:creationId xmlns:a16="http://schemas.microsoft.com/office/drawing/2014/main" id="{9BB20F2D-9835-45A8-89FE-B0F721BABC1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auto">
          <a:xfrm>
            <a:off x="8588375" y="6492875"/>
            <a:ext cx="555625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>
            <a:lvl1pPr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endParaRPr lang="en-US" altLang="en-US" sz="1200"/>
          </a:p>
        </p:txBody>
      </p:sp>
      <p:sp>
        <p:nvSpPr>
          <p:cNvPr id="16388" name="Slide Number Placeholder 5">
            <a:extLst>
              <a:ext uri="{FF2B5EF4-FFF2-40B4-BE49-F238E27FC236}">
                <a16:creationId xmlns:a16="http://schemas.microsoft.com/office/drawing/2014/main" id="{848EBF07-5D66-4399-9F1A-BDC0F4D0CFA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xfrm>
            <a:off x="0" y="6492875"/>
            <a:ext cx="259080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sz="2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19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spcBef>
                <a:spcPct val="0"/>
              </a:spcBef>
              <a:buClrTx/>
              <a:buSzTx/>
              <a:buFontTx/>
              <a:buNone/>
            </a:pPr>
            <a:fld id="{B5172513-5855-4FE3-B636-715035330469}" type="slidenum">
              <a:rPr lang="en-US" altLang="en-US" sz="1200" smtClean="0"/>
              <a:pPr algn="l">
                <a:spcBef>
                  <a:spcPct val="0"/>
                </a:spcBef>
                <a:buClrTx/>
                <a:buSzTx/>
                <a:buFontTx/>
                <a:buNone/>
              </a:pPr>
              <a:t>3</a:t>
            </a:fld>
            <a:endParaRPr lang="en-US" altLang="en-US" sz="1200"/>
          </a:p>
        </p:txBody>
      </p:sp>
      <p:pic>
        <p:nvPicPr>
          <p:cNvPr id="16389" name="Picture 6">
            <a:extLst>
              <a:ext uri="{FF2B5EF4-FFF2-40B4-BE49-F238E27FC236}">
                <a16:creationId xmlns:a16="http://schemas.microsoft.com/office/drawing/2014/main" id="{B1B52D5F-85B3-4DEA-B872-E3A85DD92B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417638"/>
            <a:ext cx="8458200" cy="3959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own Arrow 1">
            <a:extLst>
              <a:ext uri="{FF2B5EF4-FFF2-40B4-BE49-F238E27FC236}">
                <a16:creationId xmlns:a16="http://schemas.microsoft.com/office/drawing/2014/main" id="{88B32B15-CB83-4670-B692-1967FC6EC53E}"/>
              </a:ext>
            </a:extLst>
          </p:cNvPr>
          <p:cNvSpPr/>
          <p:nvPr/>
        </p:nvSpPr>
        <p:spPr>
          <a:xfrm rot="2598393">
            <a:off x="5461000" y="1189038"/>
            <a:ext cx="304800" cy="1603375"/>
          </a:xfrm>
          <a:prstGeom prst="down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>
            <a:extLst>
              <a:ext uri="{FF2B5EF4-FFF2-40B4-BE49-F238E27FC236}">
                <a16:creationId xmlns:a16="http://schemas.microsoft.com/office/drawing/2014/main" id="{2C0F1511-7966-4A8B-8C90-16B0148FC1D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anchor="t">
            <a:normAutofit/>
          </a:bodyPr>
          <a:lstStyle/>
          <a:p>
            <a:pPr eaLnBrk="1" hangingPunct="1">
              <a:lnSpc>
                <a:spcPct val="90000"/>
              </a:lnSpc>
              <a:defRPr/>
            </a:pPr>
            <a:r>
              <a:rPr lang="en-US" dirty="0"/>
              <a:t>Pareto Charts</a:t>
            </a:r>
            <a:endParaRPr lang="en-US"/>
          </a:p>
        </p:txBody>
      </p:sp>
      <p:sp>
        <p:nvSpPr>
          <p:cNvPr id="45058" name="Rectangle 3">
            <a:extLst>
              <a:ext uri="{FF2B5EF4-FFF2-40B4-BE49-F238E27FC236}">
                <a16:creationId xmlns:a16="http://schemas.microsoft.com/office/drawing/2014/main" id="{21A5DEE5-2936-441E-921D-384F9104F9A1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 wrap="square" anchor="t">
            <a:normAutofit/>
          </a:bodyPr>
          <a:lstStyle/>
          <a:p>
            <a:pPr eaLnBrk="1" hangingPunct="1">
              <a:spcBef>
                <a:spcPct val="100000"/>
              </a:spcBef>
            </a:pPr>
            <a:r>
              <a:rPr lang="en-US" altLang="en-US" dirty="0"/>
              <a:t>A</a:t>
            </a:r>
            <a:r>
              <a:rPr lang="en-US" altLang="en-US" b="1" dirty="0"/>
              <a:t> Pareto chart </a:t>
            </a:r>
            <a:r>
              <a:rPr lang="en-US" altLang="en-US" dirty="0"/>
              <a:t>is a histogram that can help you identify and prioritize problem areas</a:t>
            </a:r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en-US" dirty="0"/>
          </a:p>
        </p:txBody>
      </p:sp>
      <p:pic>
        <p:nvPicPr>
          <p:cNvPr id="2" name="Picture 6">
            <a:extLst>
              <a:ext uri="{FF2B5EF4-FFF2-40B4-BE49-F238E27FC236}">
                <a16:creationId xmlns:a16="http://schemas.microsoft.com/office/drawing/2014/main" id="{14044626-DBF7-4472-9284-15D2E86C53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14400" y="409880"/>
            <a:ext cx="7479792" cy="430088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7" name="Footer Placeholder 6">
            <a:extLst>
              <a:ext uri="{FF2B5EF4-FFF2-40B4-BE49-F238E27FC236}">
                <a16:creationId xmlns:a16="http://schemas.microsoft.com/office/drawing/2014/main" id="{AC06382E-B86D-4CA9-80CC-E247395F56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xfrm>
            <a:off x="4379913" y="6408738"/>
            <a:ext cx="2351087" cy="365125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900"/>
              <a:t>Information Technology Project Management, Sixth Edition</a:t>
            </a:r>
          </a:p>
        </p:txBody>
      </p:sp>
      <p:sp>
        <p:nvSpPr>
          <p:cNvPr id="45061" name="Slide Number Placeholder 5">
            <a:extLst>
              <a:ext uri="{FF2B5EF4-FFF2-40B4-BE49-F238E27FC236}">
                <a16:creationId xmlns:a16="http://schemas.microsoft.com/office/drawing/2014/main" id="{6C33DCFF-0CC5-41E9-A2E3-75960375E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8647113" y="6408738"/>
            <a:ext cx="366712" cy="365125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b">
            <a:norm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sz="2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19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</a:pPr>
            <a:fld id="{5FF71F22-AD81-43B4-8171-E144A984EA7A}" type="slidenum">
              <a:rPr lang="en-US" altLang="en-US" sz="1000" smtClean="0"/>
              <a:pPr>
                <a:spcBef>
                  <a:spcPct val="0"/>
                </a:spcBef>
                <a:spcAft>
                  <a:spcPts val="600"/>
                </a:spcAft>
                <a:buClrTx/>
                <a:buSzTx/>
                <a:buFontTx/>
                <a:buNone/>
              </a:pPr>
              <a:t>30</a:t>
            </a:fld>
            <a:endParaRPr lang="en-US" altLang="en-US" sz="10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>
            <a:extLst>
              <a:ext uri="{FF2B5EF4-FFF2-40B4-BE49-F238E27FC236}">
                <a16:creationId xmlns:a16="http://schemas.microsoft.com/office/drawing/2014/main" id="{4E70F107-2D29-470A-998F-58FFFD2CEE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>
            <a:normAutofit/>
          </a:bodyPr>
          <a:lstStyle/>
          <a:p>
            <a:pPr eaLnBrk="1" hangingPunct="1">
              <a:defRPr/>
            </a:pPr>
            <a:r>
              <a:rPr lang="en-US" dirty="0"/>
              <a:t>Run Chart</a:t>
            </a:r>
          </a:p>
        </p:txBody>
      </p:sp>
      <p:pic>
        <p:nvPicPr>
          <p:cNvPr id="2" name="Picture 5">
            <a:extLst>
              <a:ext uri="{FF2B5EF4-FFF2-40B4-BE49-F238E27FC236}">
                <a16:creationId xmlns:a16="http://schemas.microsoft.com/office/drawing/2014/main" id="{CE3AB8E4-3A68-4903-B06C-F57EB41E89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2967" y="2133600"/>
            <a:ext cx="4820092" cy="2590799"/>
          </a:xfrm>
          <a:prstGeom prst="rect">
            <a:avLst/>
          </a:prstGeom>
          <a:solidFill>
            <a:srgbClr val="FFFFFF"/>
          </a:solidFill>
          <a:ln>
            <a:noFill/>
            <a:prstDash val="sysDash"/>
            <a:miter lim="800000"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106" name="Content Placeholder 4">
            <a:extLst>
              <a:ext uri="{FF2B5EF4-FFF2-40B4-BE49-F238E27FC236}">
                <a16:creationId xmlns:a16="http://schemas.microsoft.com/office/drawing/2014/main" id="{482583F8-7A96-404B-AF66-66CBE94F425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</p:spPr>
        <p:txBody>
          <a:bodyPr wrap="square" anchor="t">
            <a:normAutofit/>
          </a:bodyPr>
          <a:lstStyle/>
          <a:p>
            <a:pPr eaLnBrk="1" hangingPunct="1">
              <a:lnSpc>
                <a:spcPct val="90000"/>
              </a:lnSpc>
              <a:spcAft>
                <a:spcPts val="600"/>
              </a:spcAft>
            </a:pPr>
            <a:r>
              <a:rPr lang="en-US" altLang="en-US" sz="2200" b="1" dirty="0"/>
              <a:t>A run chart displays the history and pattern of variation of a process over time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</a:pPr>
            <a:r>
              <a:rPr lang="en-US" altLang="en-US" sz="2200" dirty="0"/>
              <a:t>It is a line chart that shows data points plotted in the order in which they occur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</a:pPr>
            <a:r>
              <a:rPr lang="en-US" altLang="en-US" sz="2200" b="1" dirty="0"/>
              <a:t>Can be used to perform trend analysis to forecast future outcomes </a:t>
            </a:r>
            <a:r>
              <a:rPr lang="en-US" altLang="en-US" sz="2200" dirty="0"/>
              <a:t>based on historical patterns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</a:pPr>
            <a:endParaRPr lang="en-US" altLang="en-US" sz="2200" dirty="0"/>
          </a:p>
        </p:txBody>
      </p:sp>
      <p:sp>
        <p:nvSpPr>
          <p:cNvPr id="27652" name="Footer Placeholder 2">
            <a:extLst>
              <a:ext uri="{FF2B5EF4-FFF2-40B4-BE49-F238E27FC236}">
                <a16:creationId xmlns:a16="http://schemas.microsoft.com/office/drawing/2014/main" id="{2C97D7D9-1D98-47F2-8BDA-5B96D170D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xfrm>
            <a:off x="4379913" y="6408738"/>
            <a:ext cx="2351087" cy="365125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900"/>
              <a:t>Information Technology Project Management, Sixth Edition</a:t>
            </a:r>
          </a:p>
        </p:txBody>
      </p:sp>
      <p:sp>
        <p:nvSpPr>
          <p:cNvPr id="47109" name="Slide Number Placeholder 3">
            <a:extLst>
              <a:ext uri="{FF2B5EF4-FFF2-40B4-BE49-F238E27FC236}">
                <a16:creationId xmlns:a16="http://schemas.microsoft.com/office/drawing/2014/main" id="{CB1E9285-C9D7-4707-AB43-70B8187A2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8647113" y="6408738"/>
            <a:ext cx="366712" cy="365125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b">
            <a:norm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sz="2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19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</a:pPr>
            <a:fld id="{8AFB9072-D887-4FC7-B7E6-4D0E0DEB321A}" type="slidenum">
              <a:rPr lang="en-US" altLang="en-US" sz="1000" smtClean="0"/>
              <a:pPr>
                <a:spcBef>
                  <a:spcPct val="0"/>
                </a:spcBef>
                <a:spcAft>
                  <a:spcPts val="600"/>
                </a:spcAft>
                <a:buClrTx/>
                <a:buSzTx/>
                <a:buFontTx/>
                <a:buNone/>
              </a:pPr>
              <a:t>31</a:t>
            </a:fld>
            <a:endParaRPr lang="en-US" altLang="en-US" sz="10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Content Placeholder 5">
            <a:extLst>
              <a:ext uri="{FF2B5EF4-FFF2-40B4-BE49-F238E27FC236}">
                <a16:creationId xmlns:a16="http://schemas.microsoft.com/office/drawing/2014/main" id="{90EF620D-26BF-4F2E-9248-58C41062A9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Flowcharts are graphic displays </a:t>
            </a:r>
            <a:r>
              <a:rPr lang="en-US" altLang="en-US" b="1" dirty="0"/>
              <a:t>of the logic and flow of processes</a:t>
            </a:r>
            <a:r>
              <a:rPr lang="en-US" altLang="en-US" dirty="0"/>
              <a:t> that help you analyze how problems occur and how processes can be improved. </a:t>
            </a:r>
          </a:p>
          <a:p>
            <a:pPr eaLnBrk="1" hangingPunct="1"/>
            <a:r>
              <a:rPr lang="en-US" altLang="en-US" dirty="0"/>
              <a:t>They show:</a:t>
            </a:r>
          </a:p>
          <a:p>
            <a:pPr lvl="1" eaLnBrk="1" hangingPunct="1"/>
            <a:r>
              <a:rPr lang="en-US" altLang="en-US" dirty="0"/>
              <a:t> activities</a:t>
            </a:r>
          </a:p>
          <a:p>
            <a:pPr lvl="1" eaLnBrk="1" hangingPunct="1"/>
            <a:r>
              <a:rPr lang="en-US" altLang="en-US" dirty="0"/>
              <a:t>decision points</a:t>
            </a:r>
          </a:p>
          <a:p>
            <a:pPr lvl="1" eaLnBrk="1" hangingPunct="1"/>
            <a:r>
              <a:rPr lang="en-US" altLang="en-US" dirty="0"/>
              <a:t>and the order of how information is processed</a:t>
            </a:r>
          </a:p>
        </p:txBody>
      </p:sp>
      <p:sp>
        <p:nvSpPr>
          <p:cNvPr id="35842" name="Title 4">
            <a:extLst>
              <a:ext uri="{FF2B5EF4-FFF2-40B4-BE49-F238E27FC236}">
                <a16:creationId xmlns:a16="http://schemas.microsoft.com/office/drawing/2014/main" id="{09C5F92C-63B8-42E5-BA70-84C1791EB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Flowcharts</a:t>
            </a:r>
          </a:p>
        </p:txBody>
      </p:sp>
      <p:sp>
        <p:nvSpPr>
          <p:cNvPr id="35844" name="Footer Placeholder 2">
            <a:extLst>
              <a:ext uri="{FF2B5EF4-FFF2-40B4-BE49-F238E27FC236}">
                <a16:creationId xmlns:a16="http://schemas.microsoft.com/office/drawing/2014/main" id="{FFEE9453-7218-4424-99E1-5E9C928CAA4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r>
              <a:rPr lang="en-US"/>
              <a:t>Information Technology Project Management, Sixth Edition</a:t>
            </a:r>
          </a:p>
        </p:txBody>
      </p:sp>
      <p:sp>
        <p:nvSpPr>
          <p:cNvPr id="49157" name="Slide Number Placeholder 3">
            <a:extLst>
              <a:ext uri="{FF2B5EF4-FFF2-40B4-BE49-F238E27FC236}">
                <a16:creationId xmlns:a16="http://schemas.microsoft.com/office/drawing/2014/main" id="{D3F5FEE0-A2B9-404D-A173-9A766CFBD6C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sz="2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19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E4FA878C-15C2-4F41-8997-62127AB40822}" type="slidenum">
              <a:rPr lang="en-US" altLang="en-US" sz="12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32</a:t>
            </a:fld>
            <a:endParaRPr lang="en-US" altLang="en-US" sz="12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>
            <a:extLst>
              <a:ext uri="{FF2B5EF4-FFF2-40B4-BE49-F238E27FC236}">
                <a16:creationId xmlns:a16="http://schemas.microsoft.com/office/drawing/2014/main" id="{FB3304CE-B994-4E09-BA64-E963978421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Figure 8-8. Sample Flowchart</a:t>
            </a:r>
          </a:p>
        </p:txBody>
      </p:sp>
      <p:sp>
        <p:nvSpPr>
          <p:cNvPr id="36867" name="Footer Placeholder 3">
            <a:extLst>
              <a:ext uri="{FF2B5EF4-FFF2-40B4-BE49-F238E27FC236}">
                <a16:creationId xmlns:a16="http://schemas.microsoft.com/office/drawing/2014/main" id="{10802F37-22C0-4CDB-9C42-241D516AA6A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r>
              <a:rPr lang="en-US"/>
              <a:t>Information Technology Project Management, Sixth Edition</a:t>
            </a:r>
          </a:p>
        </p:txBody>
      </p:sp>
      <p:sp>
        <p:nvSpPr>
          <p:cNvPr id="50180" name="Slide Number Placeholder 4">
            <a:extLst>
              <a:ext uri="{FF2B5EF4-FFF2-40B4-BE49-F238E27FC236}">
                <a16:creationId xmlns:a16="http://schemas.microsoft.com/office/drawing/2014/main" id="{D1D28299-3EB8-4D4B-9C98-F6A8069FB8F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sz="2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19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C613CCEA-A4CD-4392-814A-DAD5F536D2B4}" type="slidenum">
              <a:rPr lang="en-US" altLang="en-US" sz="12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33</a:t>
            </a:fld>
            <a:endParaRPr lang="en-US" altLang="en-US" sz="1200"/>
          </a:p>
        </p:txBody>
      </p:sp>
      <p:pic>
        <p:nvPicPr>
          <p:cNvPr id="50181" name="Picture 5">
            <a:extLst>
              <a:ext uri="{FF2B5EF4-FFF2-40B4-BE49-F238E27FC236}">
                <a16:creationId xmlns:a16="http://schemas.microsoft.com/office/drawing/2014/main" id="{68984663-0EEB-4D74-B363-796B104322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219200"/>
            <a:ext cx="7924800" cy="4819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3">
            <a:extLst>
              <a:ext uri="{FF2B5EF4-FFF2-40B4-BE49-F238E27FC236}">
                <a16:creationId xmlns:a16="http://schemas.microsoft.com/office/drawing/2014/main" id="{B8CDC1B5-C059-4CFB-A205-23ACF6EE2F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spcBef>
                <a:spcPct val="100000"/>
              </a:spcBef>
            </a:pPr>
            <a:r>
              <a:rPr lang="en-US" altLang="en-US"/>
              <a:t>Many IT professionals think of testing as a stage that comes near the end of IT product development</a:t>
            </a:r>
          </a:p>
          <a:p>
            <a:pPr eaLnBrk="1" hangingPunct="1">
              <a:spcBef>
                <a:spcPct val="100000"/>
              </a:spcBef>
            </a:pPr>
            <a:r>
              <a:rPr lang="en-US" altLang="en-US"/>
              <a:t>Testing should be done during almost every phase of the IT product development life cycle</a:t>
            </a:r>
          </a:p>
        </p:txBody>
      </p:sp>
      <p:sp>
        <p:nvSpPr>
          <p:cNvPr id="52226" name="Rectangle 2">
            <a:extLst>
              <a:ext uri="{FF2B5EF4-FFF2-40B4-BE49-F238E27FC236}">
                <a16:creationId xmlns:a16="http://schemas.microsoft.com/office/drawing/2014/main" id="{A3F1E069-81D9-4384-8444-92741C3F695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Testing</a:t>
            </a:r>
          </a:p>
        </p:txBody>
      </p:sp>
      <p:sp>
        <p:nvSpPr>
          <p:cNvPr id="52229" name="Footer Placeholder 6">
            <a:extLst>
              <a:ext uri="{FF2B5EF4-FFF2-40B4-BE49-F238E27FC236}">
                <a16:creationId xmlns:a16="http://schemas.microsoft.com/office/drawing/2014/main" id="{FF2BD576-0C6E-40B5-A2BC-09DB8114960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r>
              <a:rPr lang="en-US"/>
              <a:t>Information Technology Project Management, Sixth Edition</a:t>
            </a:r>
          </a:p>
        </p:txBody>
      </p:sp>
      <p:sp>
        <p:nvSpPr>
          <p:cNvPr id="53253" name="Slide Number Placeholder 5">
            <a:extLst>
              <a:ext uri="{FF2B5EF4-FFF2-40B4-BE49-F238E27FC236}">
                <a16:creationId xmlns:a16="http://schemas.microsoft.com/office/drawing/2014/main" id="{A8467952-ADCD-4E65-A3CF-FA0BE0616EF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sz="2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19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FE52BC82-3A1A-4DE0-958C-589376FA73D5}" type="slidenum">
              <a:rPr lang="en-US" altLang="en-US" sz="12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34</a:t>
            </a:fld>
            <a:endParaRPr lang="en-US" altLang="en-US" sz="12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>
            <a:extLst>
              <a:ext uri="{FF2B5EF4-FFF2-40B4-BE49-F238E27FC236}">
                <a16:creationId xmlns:a16="http://schemas.microsoft.com/office/drawing/2014/main" id="{D2AFE6AB-3873-448E-BA24-4734EC682BB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dirty="0"/>
              <a:t>Figure 8-10. Testing Tasks in the </a:t>
            </a:r>
            <a:r>
              <a:rPr lang="en-US" dirty="0">
                <a:solidFill>
                  <a:srgbClr val="FF0000"/>
                </a:solidFill>
              </a:rPr>
              <a:t>S</a:t>
            </a:r>
            <a:r>
              <a:rPr lang="en-US" dirty="0"/>
              <a:t>oftware </a:t>
            </a:r>
            <a:r>
              <a:rPr lang="en-US" dirty="0">
                <a:solidFill>
                  <a:srgbClr val="FF0000"/>
                </a:solidFill>
              </a:rPr>
              <a:t>D</a:t>
            </a:r>
            <a:r>
              <a:rPr lang="en-US" dirty="0"/>
              <a:t>evelopment </a:t>
            </a:r>
            <a:r>
              <a:rPr lang="en-US" dirty="0">
                <a:solidFill>
                  <a:srgbClr val="FF0000"/>
                </a:solidFill>
              </a:rPr>
              <a:t>L</a:t>
            </a:r>
            <a:r>
              <a:rPr lang="en-US" dirty="0"/>
              <a:t>ife </a:t>
            </a:r>
            <a:r>
              <a:rPr lang="en-US" dirty="0">
                <a:solidFill>
                  <a:srgbClr val="FF0000"/>
                </a:solidFill>
              </a:rPr>
              <a:t>C</a:t>
            </a:r>
            <a:r>
              <a:rPr lang="en-US" dirty="0"/>
              <a:t>ycle</a:t>
            </a:r>
          </a:p>
        </p:txBody>
      </p:sp>
      <p:sp>
        <p:nvSpPr>
          <p:cNvPr id="53253" name="Footer Placeholder 6">
            <a:extLst>
              <a:ext uri="{FF2B5EF4-FFF2-40B4-BE49-F238E27FC236}">
                <a16:creationId xmlns:a16="http://schemas.microsoft.com/office/drawing/2014/main" id="{1AFC1F71-86CF-455C-846C-35C0D83A73D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r>
              <a:rPr lang="en-US"/>
              <a:t>Information Technology Project Management, Sixth Edition</a:t>
            </a:r>
          </a:p>
        </p:txBody>
      </p:sp>
      <p:sp>
        <p:nvSpPr>
          <p:cNvPr id="54276" name="Slide Number Placeholder 5">
            <a:extLst>
              <a:ext uri="{FF2B5EF4-FFF2-40B4-BE49-F238E27FC236}">
                <a16:creationId xmlns:a16="http://schemas.microsoft.com/office/drawing/2014/main" id="{51ADB493-D3F3-4838-99F9-B7651887D73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sz="2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19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24621D5B-EBFE-4138-89C5-57C0F0EE858D}" type="slidenum">
              <a:rPr lang="en-US" altLang="en-US" sz="12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35</a:t>
            </a:fld>
            <a:endParaRPr lang="en-US" altLang="en-US" sz="1200"/>
          </a:p>
        </p:txBody>
      </p:sp>
      <p:pic>
        <p:nvPicPr>
          <p:cNvPr id="54277" name="Picture 6">
            <a:extLst>
              <a:ext uri="{FF2B5EF4-FFF2-40B4-BE49-F238E27FC236}">
                <a16:creationId xmlns:a16="http://schemas.microsoft.com/office/drawing/2014/main" id="{FCA7887D-2033-482A-AA08-3314B12954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1143000"/>
            <a:ext cx="5510213" cy="5278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3">
            <a:extLst>
              <a:ext uri="{FF2B5EF4-FFF2-40B4-BE49-F238E27FC236}">
                <a16:creationId xmlns:a16="http://schemas.microsoft.com/office/drawing/2014/main" id="{E7CFC839-A748-4BB2-B7F2-BF6E3F7B6B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90600"/>
            <a:ext cx="8610600" cy="4791075"/>
          </a:xfrm>
        </p:spPr>
        <p:txBody>
          <a:bodyPr/>
          <a:lstStyle/>
          <a:p>
            <a:pPr eaLnBrk="1" hangingPunct="1">
              <a:spcBef>
                <a:spcPct val="80000"/>
              </a:spcBef>
            </a:pPr>
            <a:r>
              <a:rPr lang="en-US" altLang="en-US" b="1"/>
              <a:t>Unit testing</a:t>
            </a:r>
            <a:r>
              <a:rPr lang="en-US" altLang="en-US"/>
              <a:t> tests each individual component (often a program) to ensure it is as defect-free as possible</a:t>
            </a:r>
          </a:p>
          <a:p>
            <a:pPr eaLnBrk="1" hangingPunct="1">
              <a:spcBef>
                <a:spcPct val="80000"/>
              </a:spcBef>
            </a:pPr>
            <a:r>
              <a:rPr lang="en-US" altLang="en-US" b="1"/>
              <a:t>Integration testing</a:t>
            </a:r>
            <a:r>
              <a:rPr lang="en-US" altLang="en-US"/>
              <a:t> occurs between unit and system testing to test functionally grouped components</a:t>
            </a:r>
          </a:p>
          <a:p>
            <a:pPr eaLnBrk="1" hangingPunct="1">
              <a:spcBef>
                <a:spcPct val="80000"/>
              </a:spcBef>
            </a:pPr>
            <a:r>
              <a:rPr lang="en-US" altLang="en-US" b="1"/>
              <a:t>System testing</a:t>
            </a:r>
            <a:r>
              <a:rPr lang="en-US" altLang="en-US"/>
              <a:t> tests the entire system as one entity</a:t>
            </a:r>
          </a:p>
          <a:p>
            <a:pPr eaLnBrk="1" hangingPunct="1">
              <a:spcBef>
                <a:spcPct val="80000"/>
              </a:spcBef>
            </a:pPr>
            <a:r>
              <a:rPr lang="en-US" altLang="en-US" b="1"/>
              <a:t>User acceptance testing</a:t>
            </a:r>
            <a:r>
              <a:rPr lang="en-US" altLang="en-US"/>
              <a:t> is an independent test performed by end users prior to accepting the delivered system</a:t>
            </a:r>
          </a:p>
        </p:txBody>
      </p:sp>
      <p:sp>
        <p:nvSpPr>
          <p:cNvPr id="54274" name="Rectangle 2">
            <a:extLst>
              <a:ext uri="{FF2B5EF4-FFF2-40B4-BE49-F238E27FC236}">
                <a16:creationId xmlns:a16="http://schemas.microsoft.com/office/drawing/2014/main" id="{C39867D5-8CF8-444E-A205-4F51966DE35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304800"/>
            <a:ext cx="8382000" cy="533400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dirty="0"/>
              <a:t>Types of Tests</a:t>
            </a:r>
          </a:p>
        </p:txBody>
      </p:sp>
      <p:sp>
        <p:nvSpPr>
          <p:cNvPr id="54277" name="Footer Placeholder 6">
            <a:extLst>
              <a:ext uri="{FF2B5EF4-FFF2-40B4-BE49-F238E27FC236}">
                <a16:creationId xmlns:a16="http://schemas.microsoft.com/office/drawing/2014/main" id="{BDB539F8-613E-4C09-B3E7-D4D11C9A9DD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r>
              <a:rPr lang="en-US"/>
              <a:t>Information Technology Project Management, Sixth Edition</a:t>
            </a:r>
          </a:p>
        </p:txBody>
      </p:sp>
      <p:sp>
        <p:nvSpPr>
          <p:cNvPr id="55301" name="Slide Number Placeholder 5">
            <a:extLst>
              <a:ext uri="{FF2B5EF4-FFF2-40B4-BE49-F238E27FC236}">
                <a16:creationId xmlns:a16="http://schemas.microsoft.com/office/drawing/2014/main" id="{36BC7D17-EE8B-441D-B663-05F91077FD7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sz="2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19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F889E2A4-D460-4A6D-8CE7-AB30DCC9DA0E}" type="slidenum">
              <a:rPr lang="en-US" altLang="en-US" sz="12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36</a:t>
            </a:fld>
            <a:endParaRPr lang="en-US" altLang="en-US" sz="120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3">
            <a:extLst>
              <a:ext uri="{FF2B5EF4-FFF2-40B4-BE49-F238E27FC236}">
                <a16:creationId xmlns:a16="http://schemas.microsoft.com/office/drawing/2014/main" id="{EC4D47D9-20C1-42DF-B418-D83FBDC46B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752600"/>
            <a:ext cx="8458200" cy="4572000"/>
          </a:xfrm>
        </p:spPr>
        <p:txBody>
          <a:bodyPr/>
          <a:lstStyle/>
          <a:p>
            <a:pPr eaLnBrk="1" hangingPunct="1">
              <a:spcBef>
                <a:spcPct val="100000"/>
              </a:spcBef>
            </a:pPr>
            <a:r>
              <a:rPr lang="en-US" altLang="en-US" dirty="0"/>
              <a:t>Suggestions for improving quality for IT projects include:</a:t>
            </a:r>
          </a:p>
          <a:p>
            <a:pPr lvl="1" eaLnBrk="1" hangingPunct="1">
              <a:spcBef>
                <a:spcPct val="100000"/>
              </a:spcBef>
            </a:pPr>
            <a:r>
              <a:rPr lang="en-US" altLang="en-US" dirty="0"/>
              <a:t>Establish leadership that promotes quality</a:t>
            </a:r>
          </a:p>
          <a:p>
            <a:pPr lvl="1" eaLnBrk="1" hangingPunct="1">
              <a:spcBef>
                <a:spcPct val="100000"/>
              </a:spcBef>
            </a:pPr>
            <a:r>
              <a:rPr lang="en-US" altLang="en-US" dirty="0"/>
              <a:t>Understand the cost of quality</a:t>
            </a:r>
          </a:p>
          <a:p>
            <a:pPr lvl="1" eaLnBrk="1" hangingPunct="1">
              <a:spcBef>
                <a:spcPct val="100000"/>
              </a:spcBef>
            </a:pPr>
            <a:r>
              <a:rPr lang="en-US" altLang="en-US" dirty="0"/>
              <a:t>Focus on organizational influences and workplace factors that affect quality</a:t>
            </a:r>
          </a:p>
          <a:p>
            <a:pPr lvl="1" eaLnBrk="1" hangingPunct="1">
              <a:spcBef>
                <a:spcPct val="100000"/>
              </a:spcBef>
            </a:pPr>
            <a:r>
              <a:rPr lang="en-US" altLang="en-US" dirty="0"/>
              <a:t>Follow maturity models</a:t>
            </a:r>
          </a:p>
        </p:txBody>
      </p:sp>
      <p:sp>
        <p:nvSpPr>
          <p:cNvPr id="60418" name="Rectangle 2">
            <a:extLst>
              <a:ext uri="{FF2B5EF4-FFF2-40B4-BE49-F238E27FC236}">
                <a16:creationId xmlns:a16="http://schemas.microsoft.com/office/drawing/2014/main" id="{7D2D6BE1-DDAD-4488-8D43-F4E7ACF4BC7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dirty="0"/>
              <a:t>Improving Information Technology Project Quality</a:t>
            </a:r>
          </a:p>
        </p:txBody>
      </p:sp>
      <p:sp>
        <p:nvSpPr>
          <p:cNvPr id="60421" name="Footer Placeholder 6">
            <a:extLst>
              <a:ext uri="{FF2B5EF4-FFF2-40B4-BE49-F238E27FC236}">
                <a16:creationId xmlns:a16="http://schemas.microsoft.com/office/drawing/2014/main" id="{EA01880C-C0D3-4259-B9BB-34B97D469D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r>
              <a:rPr lang="en-US"/>
              <a:t>Information Technology Project Management, Sixth Edition</a:t>
            </a:r>
          </a:p>
        </p:txBody>
      </p:sp>
      <p:sp>
        <p:nvSpPr>
          <p:cNvPr id="56325" name="Slide Number Placeholder 5">
            <a:extLst>
              <a:ext uri="{FF2B5EF4-FFF2-40B4-BE49-F238E27FC236}">
                <a16:creationId xmlns:a16="http://schemas.microsoft.com/office/drawing/2014/main" id="{82F51AF0-724D-4059-BCBE-A86F8806C25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sz="2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19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9A32CD90-7451-45E6-ABF3-49C8A451BFAF}" type="slidenum">
              <a:rPr lang="en-US" altLang="en-US" sz="12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37</a:t>
            </a:fld>
            <a:endParaRPr lang="en-US" altLang="en-US" sz="120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3">
            <a:extLst>
              <a:ext uri="{FF2B5EF4-FFF2-40B4-BE49-F238E27FC236}">
                <a16:creationId xmlns:a16="http://schemas.microsoft.com/office/drawing/2014/main" id="{CAF51E48-0E26-4688-B0F4-48BF546C42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  <a:spcAft>
                <a:spcPts val="600"/>
              </a:spcAft>
            </a:pPr>
            <a:r>
              <a:rPr lang="en-US" altLang="en-US"/>
              <a:t>The </a:t>
            </a:r>
            <a:r>
              <a:rPr lang="en-US" altLang="en-US" b="1"/>
              <a:t>cost of quality</a:t>
            </a:r>
            <a:r>
              <a:rPr lang="en-US" altLang="en-US"/>
              <a:t> is the cost of conformance plus the cost of nonconformance</a:t>
            </a:r>
          </a:p>
          <a:p>
            <a:pPr lvl="1" eaLnBrk="1" hangingPunct="1">
              <a:lnSpc>
                <a:spcPct val="90000"/>
              </a:lnSpc>
              <a:spcAft>
                <a:spcPts val="600"/>
              </a:spcAft>
            </a:pPr>
            <a:r>
              <a:rPr lang="en-US" altLang="en-US" b="1"/>
              <a:t>Conformance</a:t>
            </a:r>
            <a:r>
              <a:rPr lang="en-US" altLang="en-US"/>
              <a:t> means delivering products that meet requirements and fitness for use</a:t>
            </a:r>
          </a:p>
          <a:p>
            <a:pPr lvl="1" eaLnBrk="1" hangingPunct="1">
              <a:lnSpc>
                <a:spcPct val="90000"/>
              </a:lnSpc>
              <a:spcAft>
                <a:spcPts val="600"/>
              </a:spcAft>
            </a:pPr>
            <a:r>
              <a:rPr lang="en-US" altLang="en-US" b="1"/>
              <a:t>Cost of nonconformance</a:t>
            </a:r>
            <a:r>
              <a:rPr lang="en-US" altLang="en-US"/>
              <a:t> means taking responsibility for failures or not meeting quality expectations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</a:pPr>
            <a:r>
              <a:rPr lang="en-US" altLang="en-US"/>
              <a:t>A study reported that software bugs cost the U.S. economy $59.6 billion each year and that </a:t>
            </a:r>
            <a:r>
              <a:rPr lang="en-US" altLang="en-US">
                <a:solidFill>
                  <a:schemeClr val="accent2"/>
                </a:solidFill>
              </a:rPr>
              <a:t>one third of the bugs could be eliminated by an improved testing infrastructure</a:t>
            </a:r>
          </a:p>
        </p:txBody>
      </p:sp>
      <p:sp>
        <p:nvSpPr>
          <p:cNvPr id="62466" name="Rectangle 2">
            <a:extLst>
              <a:ext uri="{FF2B5EF4-FFF2-40B4-BE49-F238E27FC236}">
                <a16:creationId xmlns:a16="http://schemas.microsoft.com/office/drawing/2014/main" id="{8AF514E7-2847-42E6-ABC7-E91DF5A722E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The Cost of Quality</a:t>
            </a:r>
          </a:p>
        </p:txBody>
      </p:sp>
      <p:sp>
        <p:nvSpPr>
          <p:cNvPr id="62469" name="Footer Placeholder 7">
            <a:extLst>
              <a:ext uri="{FF2B5EF4-FFF2-40B4-BE49-F238E27FC236}">
                <a16:creationId xmlns:a16="http://schemas.microsoft.com/office/drawing/2014/main" id="{9A189E7D-8FB0-417F-8F2C-FB27A1E8761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r>
              <a:rPr lang="en-US"/>
              <a:t>Information Technology Project Management, Sixth Edition</a:t>
            </a:r>
          </a:p>
        </p:txBody>
      </p:sp>
      <p:sp>
        <p:nvSpPr>
          <p:cNvPr id="57349" name="Slide Number Placeholder 6">
            <a:extLst>
              <a:ext uri="{FF2B5EF4-FFF2-40B4-BE49-F238E27FC236}">
                <a16:creationId xmlns:a16="http://schemas.microsoft.com/office/drawing/2014/main" id="{79C49E4F-5FE5-4797-8095-06EBA49F24F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sz="2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19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E6A72D90-277E-49B7-BF1E-CACC35152BB3}" type="slidenum">
              <a:rPr lang="en-US" altLang="en-US" sz="12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38</a:t>
            </a:fld>
            <a:endParaRPr lang="en-US" altLang="en-US" sz="120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3">
            <a:extLst>
              <a:ext uri="{FF2B5EF4-FFF2-40B4-BE49-F238E27FC236}">
                <a16:creationId xmlns:a16="http://schemas.microsoft.com/office/drawing/2014/main" id="{F76D695B-CE56-4769-8F1B-B828842DF6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38200"/>
            <a:ext cx="9144000" cy="5181600"/>
          </a:xfrm>
        </p:spPr>
        <p:txBody>
          <a:bodyPr/>
          <a:lstStyle/>
          <a:p>
            <a:pPr eaLnBrk="1" hangingPunct="1">
              <a:spcBef>
                <a:spcPct val="40000"/>
              </a:spcBef>
            </a:pPr>
            <a:endParaRPr lang="en-US" altLang="en-US" sz="2600" b="1"/>
          </a:p>
          <a:p>
            <a:pPr eaLnBrk="1" hangingPunct="1">
              <a:spcBef>
                <a:spcPct val="40000"/>
              </a:spcBef>
            </a:pPr>
            <a:r>
              <a:rPr lang="en-US" altLang="en-US" sz="2600" b="1"/>
              <a:t>Prevention cost</a:t>
            </a:r>
            <a:r>
              <a:rPr lang="en-US" altLang="en-US" sz="2600"/>
              <a:t>: cost of planning and executing a project so it is error-free or within an acceptable error range</a:t>
            </a:r>
          </a:p>
          <a:p>
            <a:pPr eaLnBrk="1" hangingPunct="1">
              <a:spcBef>
                <a:spcPct val="40000"/>
              </a:spcBef>
            </a:pPr>
            <a:r>
              <a:rPr lang="en-US" altLang="en-US" sz="2600" b="1"/>
              <a:t>Internal failure cost</a:t>
            </a:r>
            <a:r>
              <a:rPr lang="en-US" altLang="en-US" sz="2600"/>
              <a:t>: cost incurred to correct an identified defect before the customer receives the product</a:t>
            </a:r>
          </a:p>
          <a:p>
            <a:pPr eaLnBrk="1" hangingPunct="1">
              <a:spcBef>
                <a:spcPct val="40000"/>
              </a:spcBef>
            </a:pPr>
            <a:r>
              <a:rPr lang="en-US" altLang="en-US" sz="2600" b="1"/>
              <a:t>External failure cost</a:t>
            </a:r>
            <a:r>
              <a:rPr lang="en-US" altLang="en-US" sz="2600"/>
              <a:t>: cost that relates to all errors not detected and corrected before/after delivery to the customer</a:t>
            </a:r>
          </a:p>
          <a:p>
            <a:pPr eaLnBrk="1" hangingPunct="1">
              <a:spcBef>
                <a:spcPct val="40000"/>
              </a:spcBef>
            </a:pPr>
            <a:r>
              <a:rPr lang="en-US" altLang="en-US" sz="2600" b="1"/>
              <a:t>Measurement and test equipment costs</a:t>
            </a:r>
            <a:r>
              <a:rPr lang="en-US" altLang="en-US" sz="2600"/>
              <a:t>: capital cost of equipment used to perform prevention and appraisal</a:t>
            </a:r>
          </a:p>
        </p:txBody>
      </p:sp>
      <p:sp>
        <p:nvSpPr>
          <p:cNvPr id="63490" name="Rectangle 2">
            <a:extLst>
              <a:ext uri="{FF2B5EF4-FFF2-40B4-BE49-F238E27FC236}">
                <a16:creationId xmlns:a16="http://schemas.microsoft.com/office/drawing/2014/main" id="{EB52C907-DC92-4C76-898E-AE9A5DFBA0D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304800"/>
            <a:ext cx="8382000" cy="457200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sz="3600" dirty="0">
                <a:solidFill>
                  <a:srgbClr val="FF0000"/>
                </a:solidFill>
              </a:rPr>
              <a:t>Five Cost Categories </a:t>
            </a:r>
            <a:r>
              <a:rPr lang="en-US" sz="3600" dirty="0"/>
              <a:t>Related to Quality</a:t>
            </a:r>
            <a:endParaRPr lang="en-US" sz="4400" dirty="0"/>
          </a:p>
        </p:txBody>
      </p:sp>
      <p:sp>
        <p:nvSpPr>
          <p:cNvPr id="63493" name="Footer Placeholder 6">
            <a:extLst>
              <a:ext uri="{FF2B5EF4-FFF2-40B4-BE49-F238E27FC236}">
                <a16:creationId xmlns:a16="http://schemas.microsoft.com/office/drawing/2014/main" id="{96DE2FC3-B50B-4825-9629-1C42C4CB118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r>
              <a:rPr lang="en-US"/>
              <a:t>Information Technology Project Management, Sixth Edition</a:t>
            </a:r>
          </a:p>
        </p:txBody>
      </p:sp>
      <p:sp>
        <p:nvSpPr>
          <p:cNvPr id="58373" name="Slide Number Placeholder 5">
            <a:extLst>
              <a:ext uri="{FF2B5EF4-FFF2-40B4-BE49-F238E27FC236}">
                <a16:creationId xmlns:a16="http://schemas.microsoft.com/office/drawing/2014/main" id="{D9602918-FA75-4F35-BA00-DFA6F47D658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sz="2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19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AF7F1865-AC21-4525-BD25-255F46C3C1B1}" type="slidenum">
              <a:rPr lang="en-US" altLang="en-US" sz="12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39</a:t>
            </a:fld>
            <a:endParaRPr lang="en-US" altLang="en-US" sz="12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FE48B2B-5867-4E5D-9020-DC8C009AC6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563562"/>
          </a:xfrm>
        </p:spPr>
        <p:txBody>
          <a:bodyPr>
            <a:noAutofit/>
          </a:bodyPr>
          <a:lstStyle/>
          <a:p>
            <a:pPr eaLnBrk="1" hangingPunct="1">
              <a:defRPr/>
            </a:pPr>
            <a:r>
              <a:rPr lang="en-US" sz="4000" dirty="0">
                <a:solidFill>
                  <a:srgbClr val="FF0000"/>
                </a:solidFill>
              </a:rPr>
              <a:t>REVIEW:</a:t>
            </a:r>
            <a:r>
              <a:rPr lang="en-US" sz="4000" dirty="0"/>
              <a:t>(continued)</a:t>
            </a:r>
          </a:p>
        </p:txBody>
      </p:sp>
      <p:sp>
        <p:nvSpPr>
          <p:cNvPr id="17411" name="Slide Number Placeholder 3">
            <a:extLst>
              <a:ext uri="{FF2B5EF4-FFF2-40B4-BE49-F238E27FC236}">
                <a16:creationId xmlns:a16="http://schemas.microsoft.com/office/drawing/2014/main" id="{E394451D-20A9-4813-A7DF-2FC71B98981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xfrm>
            <a:off x="0" y="6492875"/>
            <a:ext cx="259080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sz="2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19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spcBef>
                <a:spcPct val="0"/>
              </a:spcBef>
              <a:buClrTx/>
              <a:buSzTx/>
              <a:buFontTx/>
              <a:buNone/>
            </a:pPr>
            <a:fld id="{91B96651-FBA4-409B-B0F9-5BC25E049847}" type="slidenum">
              <a:rPr lang="en-US" altLang="en-US" sz="1200" smtClean="0"/>
              <a:pPr algn="l">
                <a:spcBef>
                  <a:spcPct val="0"/>
                </a:spcBef>
                <a:buClrTx/>
                <a:buSzTx/>
                <a:buFontTx/>
                <a:buNone/>
              </a:pPr>
              <a:t>4</a:t>
            </a:fld>
            <a:endParaRPr lang="en-US" altLang="en-US" sz="1200"/>
          </a:p>
        </p:txBody>
      </p:sp>
      <p:pic>
        <p:nvPicPr>
          <p:cNvPr id="17412" name="Picture 2">
            <a:extLst>
              <a:ext uri="{FF2B5EF4-FFF2-40B4-BE49-F238E27FC236}">
                <a16:creationId xmlns:a16="http://schemas.microsoft.com/office/drawing/2014/main" id="{92881335-9AD8-47E8-BBB7-78F9AA628B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76" t="14000" r="28125" b="33353"/>
          <a:stretch>
            <a:fillRect/>
          </a:stretch>
        </p:blipFill>
        <p:spPr bwMode="auto">
          <a:xfrm>
            <a:off x="990600" y="685800"/>
            <a:ext cx="6669088" cy="548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9330C97B-4BBB-4E9D-A5FF-13421038C8CF}"/>
              </a:ext>
            </a:extLst>
          </p:cNvPr>
          <p:cNvSpPr/>
          <p:nvPr/>
        </p:nvSpPr>
        <p:spPr>
          <a:xfrm>
            <a:off x="858838" y="3962400"/>
            <a:ext cx="6934200" cy="990600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3">
            <a:extLst>
              <a:ext uri="{FF2B5EF4-FFF2-40B4-BE49-F238E27FC236}">
                <a16:creationId xmlns:a16="http://schemas.microsoft.com/office/drawing/2014/main" id="{70DE571C-50F3-47CB-A8CC-DBE47AA22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905000"/>
            <a:ext cx="8458200" cy="4343400"/>
          </a:xfrm>
        </p:spPr>
        <p:txBody>
          <a:bodyPr/>
          <a:lstStyle/>
          <a:p>
            <a:pPr eaLnBrk="1" hangingPunct="1">
              <a:spcBef>
                <a:spcPct val="100000"/>
              </a:spcBef>
            </a:pPr>
            <a:r>
              <a:rPr lang="en-US" altLang="en-US"/>
              <a:t>Project managers must understand and manage stakeholder expectations</a:t>
            </a:r>
          </a:p>
          <a:p>
            <a:pPr eaLnBrk="1" hangingPunct="1">
              <a:spcBef>
                <a:spcPct val="100000"/>
              </a:spcBef>
            </a:pPr>
            <a:r>
              <a:rPr lang="en-US" altLang="en-US"/>
              <a:t>Expectations also vary by:</a:t>
            </a:r>
          </a:p>
          <a:p>
            <a:pPr lvl="1" eaLnBrk="1" hangingPunct="1">
              <a:spcBef>
                <a:spcPct val="100000"/>
              </a:spcBef>
            </a:pPr>
            <a:r>
              <a:rPr lang="en-US" altLang="en-US"/>
              <a:t>Organization’s culture</a:t>
            </a:r>
          </a:p>
          <a:p>
            <a:pPr lvl="1" eaLnBrk="1" hangingPunct="1">
              <a:spcBef>
                <a:spcPct val="100000"/>
              </a:spcBef>
            </a:pPr>
            <a:r>
              <a:rPr lang="en-US" altLang="en-US"/>
              <a:t>Geographic regions</a:t>
            </a:r>
          </a:p>
        </p:txBody>
      </p:sp>
      <p:sp>
        <p:nvSpPr>
          <p:cNvPr id="66562" name="Rectangle 2">
            <a:extLst>
              <a:ext uri="{FF2B5EF4-FFF2-40B4-BE49-F238E27FC236}">
                <a16:creationId xmlns:a16="http://schemas.microsoft.com/office/drawing/2014/main" id="{E32E7091-1A9B-42A5-A2DF-D2E7C798DC9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dirty="0"/>
              <a:t>Expectations and Cultural Differences in Quality</a:t>
            </a:r>
          </a:p>
        </p:txBody>
      </p:sp>
      <p:sp>
        <p:nvSpPr>
          <p:cNvPr id="66565" name="Footer Placeholder 6">
            <a:extLst>
              <a:ext uri="{FF2B5EF4-FFF2-40B4-BE49-F238E27FC236}">
                <a16:creationId xmlns:a16="http://schemas.microsoft.com/office/drawing/2014/main" id="{91E3BDC3-EE55-49E8-B758-791E48DC512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r>
              <a:rPr lang="en-US"/>
              <a:t>Information Technology Project Management, Sixth Edition</a:t>
            </a:r>
          </a:p>
        </p:txBody>
      </p:sp>
      <p:sp>
        <p:nvSpPr>
          <p:cNvPr id="59397" name="Slide Number Placeholder 5">
            <a:extLst>
              <a:ext uri="{FF2B5EF4-FFF2-40B4-BE49-F238E27FC236}">
                <a16:creationId xmlns:a16="http://schemas.microsoft.com/office/drawing/2014/main" id="{13726EF0-091E-468F-8688-C1CFD0EA69D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sz="2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19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0CA074C3-FB5E-4497-8763-D82D53FC76B3}" type="slidenum">
              <a:rPr lang="en-US" altLang="en-US" sz="12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40</a:t>
            </a:fld>
            <a:endParaRPr lang="en-US" altLang="en-US" sz="120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3">
            <a:extLst>
              <a:ext uri="{FF2B5EF4-FFF2-40B4-BE49-F238E27FC236}">
                <a16:creationId xmlns:a16="http://schemas.microsoft.com/office/drawing/2014/main" id="{FF265992-C3DC-49F3-8CBB-908DB35455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spcBef>
                <a:spcPct val="100000"/>
              </a:spcBef>
            </a:pPr>
            <a:r>
              <a:rPr lang="en-US" altLang="en-US"/>
              <a:t>Project quality management ensures that the project will satisfy the needs for which it was undertaken</a:t>
            </a:r>
          </a:p>
          <a:p>
            <a:pPr eaLnBrk="1" hangingPunct="1">
              <a:spcBef>
                <a:spcPct val="100000"/>
              </a:spcBef>
            </a:pPr>
            <a:r>
              <a:rPr lang="en-US" altLang="en-US"/>
              <a:t>Main processes include:</a:t>
            </a:r>
          </a:p>
          <a:p>
            <a:pPr lvl="1" eaLnBrk="1" hangingPunct="1">
              <a:spcBef>
                <a:spcPct val="100000"/>
              </a:spcBef>
            </a:pPr>
            <a:r>
              <a:rPr lang="en-US" altLang="en-US"/>
              <a:t>Plan quality</a:t>
            </a:r>
          </a:p>
          <a:p>
            <a:pPr lvl="1" eaLnBrk="1" hangingPunct="1">
              <a:spcBef>
                <a:spcPct val="100000"/>
              </a:spcBef>
            </a:pPr>
            <a:r>
              <a:rPr lang="en-US" altLang="en-US"/>
              <a:t>Perform quality assurance</a:t>
            </a:r>
          </a:p>
          <a:p>
            <a:pPr lvl="1" eaLnBrk="1" hangingPunct="1">
              <a:spcBef>
                <a:spcPct val="100000"/>
              </a:spcBef>
            </a:pPr>
            <a:r>
              <a:rPr lang="en-US" altLang="en-US"/>
              <a:t>Perform quality control</a:t>
            </a:r>
          </a:p>
        </p:txBody>
      </p:sp>
      <p:sp>
        <p:nvSpPr>
          <p:cNvPr id="72706" name="Rectangle 2">
            <a:extLst>
              <a:ext uri="{FF2B5EF4-FFF2-40B4-BE49-F238E27FC236}">
                <a16:creationId xmlns:a16="http://schemas.microsoft.com/office/drawing/2014/main" id="{9A9B1863-DC88-40AA-8EC8-69F95B0DE03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Chapter Summary</a:t>
            </a:r>
          </a:p>
        </p:txBody>
      </p:sp>
      <p:sp>
        <p:nvSpPr>
          <p:cNvPr id="72709" name="Footer Placeholder 6">
            <a:extLst>
              <a:ext uri="{FF2B5EF4-FFF2-40B4-BE49-F238E27FC236}">
                <a16:creationId xmlns:a16="http://schemas.microsoft.com/office/drawing/2014/main" id="{D2426CAC-47F9-463E-A548-B78379B1DFA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r>
              <a:rPr lang="en-US"/>
              <a:t>Information Technology Project Management, Sixth Edition</a:t>
            </a:r>
          </a:p>
        </p:txBody>
      </p:sp>
      <p:sp>
        <p:nvSpPr>
          <p:cNvPr id="60421" name="Slide Number Placeholder 5">
            <a:extLst>
              <a:ext uri="{FF2B5EF4-FFF2-40B4-BE49-F238E27FC236}">
                <a16:creationId xmlns:a16="http://schemas.microsoft.com/office/drawing/2014/main" id="{844F5E62-F7CD-4B53-9DDD-EA8D430450B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sz="2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19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C8974756-49B8-4D94-AD76-5B164456A451}" type="slidenum">
              <a:rPr lang="en-US" altLang="en-US" sz="12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41</a:t>
            </a:fld>
            <a:endParaRPr lang="en-US" altLang="en-US" sz="12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FA446DE-810C-40A4-9D4F-54CC0E3D46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Good Resource for UML Diagrams: </a:t>
            </a:r>
            <a:r>
              <a:rPr lang="en-US" dirty="0">
                <a:hlinkClick r:id="rId2"/>
              </a:rPr>
              <a:t>http://www.smartdraw.com/uml-diagram/</a:t>
            </a:r>
            <a:endParaRPr lang="en-US" dirty="0"/>
          </a:p>
          <a:p>
            <a:pPr>
              <a:defRPr/>
            </a:pPr>
            <a:r>
              <a:rPr lang="en-US" dirty="0">
                <a:hlinkClick r:id="rId3"/>
              </a:rPr>
              <a:t>http://www.slideshare.net/mohit4192/dfd-examples</a:t>
            </a:r>
            <a:endParaRPr lang="en-US" dirty="0"/>
          </a:p>
          <a:p>
            <a:pPr marL="109537" indent="0">
              <a:buFont typeface="Wingdings 3" panose="05040102010807070707" pitchFamily="18" charset="2"/>
              <a:buNone/>
              <a:defRPr/>
            </a:pPr>
            <a:endParaRPr lang="en-US" dirty="0"/>
          </a:p>
          <a:p>
            <a:pPr>
              <a:defRPr/>
            </a:pPr>
            <a:r>
              <a:rPr lang="en-US" sz="2000" dirty="0"/>
              <a:t>UML – Unified Modeling Language: is a general-purpose modeling language in the field of software engineering, which is designed to provide a standard way to visualize the design of a system.</a:t>
            </a:r>
          </a:p>
          <a:p>
            <a:pPr marL="109537" indent="0">
              <a:buFont typeface="Wingdings 3" panose="05040102010807070707" pitchFamily="18" charset="2"/>
              <a:buNone/>
              <a:defRPr/>
            </a:pPr>
            <a:endParaRPr lang="en-US" sz="2000" dirty="0"/>
          </a:p>
          <a:p>
            <a:pPr>
              <a:defRPr/>
            </a:pPr>
            <a:r>
              <a:rPr lang="en-US" sz="2000" dirty="0"/>
              <a:t>Context-Level Data-Flow Diagram: The Context Diagram shows the system under consideration as a single high-level process and then shows the relationship that the system has with other external entities (systems, organizational groups, external data stores, etc.)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FB453EB-7843-4B78-86DF-C3224986DD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Context Diagrams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85889E-ABFA-4866-89D9-AF00F5199FC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Information Technology Project Management, Sixth Edition</a:t>
            </a:r>
          </a:p>
        </p:txBody>
      </p:sp>
      <p:sp>
        <p:nvSpPr>
          <p:cNvPr id="18437" name="Slide Number Placeholder 4">
            <a:extLst>
              <a:ext uri="{FF2B5EF4-FFF2-40B4-BE49-F238E27FC236}">
                <a16:creationId xmlns:a16="http://schemas.microsoft.com/office/drawing/2014/main" id="{3B600FC9-294B-43C2-B90E-147FF14011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5AD001BD-CB79-44F7-A84C-55C940F9CC5D}" type="slidenum">
              <a:rPr lang="en-US" altLang="en-US" sz="1200" smtClean="0"/>
              <a:pPr/>
              <a:t>5</a:t>
            </a:fld>
            <a:endParaRPr lang="en-US" altLang="en-US" sz="12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Content Placeholder 5">
            <a:extLst>
              <a:ext uri="{FF2B5EF4-FFF2-40B4-BE49-F238E27FC236}">
                <a16:creationId xmlns:a16="http://schemas.microsoft.com/office/drawing/2014/main" id="{D9862726-5E42-4470-A5E5-BAED8885BCE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7200" y="1978025"/>
            <a:ext cx="8229600" cy="3532188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482FB16B-E463-4EDB-B4F1-31C2E23CF1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Context Diagrams Examples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661C-911F-43CD-82F2-F05C500B1B6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Information Technology Project Management, Sixth Edition</a:t>
            </a:r>
          </a:p>
        </p:txBody>
      </p:sp>
      <p:sp>
        <p:nvSpPr>
          <p:cNvPr id="19461" name="Slide Number Placeholder 4">
            <a:extLst>
              <a:ext uri="{FF2B5EF4-FFF2-40B4-BE49-F238E27FC236}">
                <a16:creationId xmlns:a16="http://schemas.microsoft.com/office/drawing/2014/main" id="{FB6EE24C-8DF7-4655-9AA9-B923376C3CC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29E67E07-E345-41BD-9053-9DB101311620}" type="slidenum">
              <a:rPr lang="en-US" altLang="en-US" sz="1200" smtClean="0"/>
              <a:pPr/>
              <a:t>6</a:t>
            </a:fld>
            <a:endParaRPr lang="en-US" altLang="en-US" sz="1200"/>
          </a:p>
        </p:txBody>
      </p:sp>
      <p:sp>
        <p:nvSpPr>
          <p:cNvPr id="19462" name="TextBox 1">
            <a:extLst>
              <a:ext uri="{FF2B5EF4-FFF2-40B4-BE49-F238E27FC236}">
                <a16:creationId xmlns:a16="http://schemas.microsoft.com/office/drawing/2014/main" id="{21DFBDD0-01BC-472E-84C6-614259126A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62200" y="5640388"/>
            <a:ext cx="5160963" cy="430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/>
              <a:t>Who is the user, and what is the system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009BE5D-AF92-409F-8412-25A959CBE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Context Diagrams: Level 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69E249-DAA8-4C23-80BB-DD306CD09C8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Information Technology Project Management, Sixth Edition</a:t>
            </a:r>
          </a:p>
        </p:txBody>
      </p:sp>
      <p:sp>
        <p:nvSpPr>
          <p:cNvPr id="20484" name="Slide Number Placeholder 4">
            <a:extLst>
              <a:ext uri="{FF2B5EF4-FFF2-40B4-BE49-F238E27FC236}">
                <a16:creationId xmlns:a16="http://schemas.microsoft.com/office/drawing/2014/main" id="{92581CA7-26CB-46D0-BDBB-EC7F0C1912D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840F969-F22E-483A-87B0-B5B7E1D9D987}" type="slidenum">
              <a:rPr lang="en-US" altLang="en-US" sz="1200" smtClean="0"/>
              <a:pPr/>
              <a:t>7</a:t>
            </a:fld>
            <a:endParaRPr lang="en-US" altLang="en-US" sz="1200"/>
          </a:p>
        </p:txBody>
      </p:sp>
      <p:pic>
        <p:nvPicPr>
          <p:cNvPr id="20485" name="Picture 5">
            <a:extLst>
              <a:ext uri="{FF2B5EF4-FFF2-40B4-BE49-F238E27FC236}">
                <a16:creationId xmlns:a16="http://schemas.microsoft.com/office/drawing/2014/main" id="{9596B8EB-8171-4EC8-9B94-5B4215145E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1773136"/>
            <a:ext cx="3943350" cy="4827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86" name="TextBox 5">
            <a:extLst>
              <a:ext uri="{FF2B5EF4-FFF2-40B4-BE49-F238E27FC236}">
                <a16:creationId xmlns:a16="http://schemas.microsoft.com/office/drawing/2014/main" id="{446C9D89-0D12-4F0F-A850-0D4396CBEE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2819400"/>
            <a:ext cx="3048000" cy="110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/>
              <a:t>Who is the user, and what is in the system, what features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F985134-8814-4EB1-A20F-87AA30817A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Context Diagrams: Level 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73C57F-64A0-4173-BD5B-3110CAE3A0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Information Technology Project Management, Sixth Edition</a:t>
            </a:r>
          </a:p>
        </p:txBody>
      </p:sp>
      <p:sp>
        <p:nvSpPr>
          <p:cNvPr id="21508" name="Slide Number Placeholder 4">
            <a:extLst>
              <a:ext uri="{FF2B5EF4-FFF2-40B4-BE49-F238E27FC236}">
                <a16:creationId xmlns:a16="http://schemas.microsoft.com/office/drawing/2014/main" id="{E0B360D7-227A-4970-89E5-626A9240342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7F41FAB0-DD64-4021-A12D-97D781F2FC45}" type="slidenum">
              <a:rPr lang="en-US" altLang="en-US" sz="1200" smtClean="0"/>
              <a:pPr/>
              <a:t>8</a:t>
            </a:fld>
            <a:endParaRPr lang="en-US" altLang="en-US" sz="1200"/>
          </a:p>
        </p:txBody>
      </p:sp>
      <p:pic>
        <p:nvPicPr>
          <p:cNvPr id="21509" name="Picture 7">
            <a:extLst>
              <a:ext uri="{FF2B5EF4-FFF2-40B4-BE49-F238E27FC236}">
                <a16:creationId xmlns:a16="http://schemas.microsoft.com/office/drawing/2014/main" id="{9A8ACEE9-A1E5-416F-BD38-150F275A88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1295400"/>
            <a:ext cx="5434013" cy="4522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10" name="TextBox 5">
            <a:extLst>
              <a:ext uri="{FF2B5EF4-FFF2-40B4-BE49-F238E27FC236}">
                <a16:creationId xmlns:a16="http://schemas.microsoft.com/office/drawing/2014/main" id="{07415B85-1209-4208-8D39-D7F0B2DA11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2949575"/>
            <a:ext cx="3200400" cy="110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/>
              <a:t>Who is the user, and what can they do in the system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212E0B2-2DAC-490D-9544-8818A023F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Use Case Diagrams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6F1182-EA11-4E84-86DB-C2429BEE8C1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Information Technology Project Management, Sixth Edition</a:t>
            </a:r>
          </a:p>
        </p:txBody>
      </p:sp>
      <p:sp>
        <p:nvSpPr>
          <p:cNvPr id="22532" name="Slide Number Placeholder 4">
            <a:extLst>
              <a:ext uri="{FF2B5EF4-FFF2-40B4-BE49-F238E27FC236}">
                <a16:creationId xmlns:a16="http://schemas.microsoft.com/office/drawing/2014/main" id="{E94E999D-EE74-45DC-872D-E2AF8E4054E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5E614AEC-DABE-499E-A4EC-E10D73CCCAC6}" type="slidenum">
              <a:rPr lang="en-US" altLang="en-US" sz="1200" smtClean="0"/>
              <a:pPr/>
              <a:t>9</a:t>
            </a:fld>
            <a:endParaRPr lang="en-US" altLang="en-US" sz="1200"/>
          </a:p>
        </p:txBody>
      </p:sp>
      <p:pic>
        <p:nvPicPr>
          <p:cNvPr id="22533" name="Picture 6">
            <a:extLst>
              <a:ext uri="{FF2B5EF4-FFF2-40B4-BE49-F238E27FC236}">
                <a16:creationId xmlns:a16="http://schemas.microsoft.com/office/drawing/2014/main" id="{E4AB8C51-55DF-4443-BAE8-0C0CB16326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4188" y="1174750"/>
            <a:ext cx="5635625" cy="556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eme1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95000" t="-106500" r="5000" b="2065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oncourse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2.xml><?xml version="1.0" encoding="utf-8"?>
<a:themeOverride xmlns:a="http://schemas.openxmlformats.org/drawingml/2006/main">
  <a:clrScheme name="Concourse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3.xml><?xml version="1.0" encoding="utf-8"?>
<a:themeOverride xmlns:a="http://schemas.openxmlformats.org/drawingml/2006/main">
  <a:clrScheme name="Concourse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4.xml><?xml version="1.0" encoding="utf-8"?>
<a:themeOverride xmlns:a="http://schemas.openxmlformats.org/drawingml/2006/main">
  <a:clrScheme name="Concourse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209</TotalTime>
  <Words>1890</Words>
  <Application>Microsoft Office PowerPoint</Application>
  <PresentationFormat>On-screen Show (4:3)</PresentationFormat>
  <Paragraphs>249</Paragraphs>
  <Slides>41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41</vt:i4>
      </vt:variant>
    </vt:vector>
  </HeadingPairs>
  <TitlesOfParts>
    <vt:vector size="52" baseType="lpstr">
      <vt:lpstr>Arial</vt:lpstr>
      <vt:lpstr>Arial Rounded MT Bold</vt:lpstr>
      <vt:lpstr>Calibri</vt:lpstr>
      <vt:lpstr>Lucida Sans Unicode</vt:lpstr>
      <vt:lpstr>Times New Roman</vt:lpstr>
      <vt:lpstr>Verdana</vt:lpstr>
      <vt:lpstr>Wingdings</vt:lpstr>
      <vt:lpstr>Wingdings 2</vt:lpstr>
      <vt:lpstr>Wingdings 3</vt:lpstr>
      <vt:lpstr>Custom Design</vt:lpstr>
      <vt:lpstr>Theme1</vt:lpstr>
      <vt:lpstr>Chapter 8: Project Quality Management</vt:lpstr>
      <vt:lpstr>Announcements</vt:lpstr>
      <vt:lpstr>REVIEW: Project Management Framework – 9 Knowledge Areas</vt:lpstr>
      <vt:lpstr>REVIEW:(continued)</vt:lpstr>
      <vt:lpstr>Context Diagrams</vt:lpstr>
      <vt:lpstr>Context Diagrams Examples</vt:lpstr>
      <vt:lpstr>Context Diagrams: Level 1</vt:lpstr>
      <vt:lpstr>Context Diagrams: Level 2</vt:lpstr>
      <vt:lpstr>Use Case Diagrams</vt:lpstr>
      <vt:lpstr>Activity Diagrams</vt:lpstr>
      <vt:lpstr>Activity Diagrams</vt:lpstr>
      <vt:lpstr>Sequence Diagrams</vt:lpstr>
      <vt:lpstr>Learning Objectives</vt:lpstr>
      <vt:lpstr>The Importance of Project Quality Management</vt:lpstr>
      <vt:lpstr>What Went Wrong?</vt:lpstr>
      <vt:lpstr>What Is Project Quality?</vt:lpstr>
      <vt:lpstr>What Is Project Quality Management?</vt:lpstr>
      <vt:lpstr>Figure 8-1. Project Quality Management Summary</vt:lpstr>
      <vt:lpstr>Planning Quality</vt:lpstr>
      <vt:lpstr>IT Projects Quality Terminology</vt:lpstr>
      <vt:lpstr>Who’s Responsible for the Quality  of Projects?</vt:lpstr>
      <vt:lpstr>Performing Quality Assurance / Quality Improvement</vt:lpstr>
      <vt:lpstr>Quality Control</vt:lpstr>
      <vt:lpstr>Cause-and-Effect Diagrams</vt:lpstr>
      <vt:lpstr>Figure 8-2. Sample Cause-and-Effect Diagram</vt:lpstr>
      <vt:lpstr>Scatter Diagram</vt:lpstr>
      <vt:lpstr>Figure 8-5. Sample Scatter Diagram</vt:lpstr>
      <vt:lpstr>Histograms</vt:lpstr>
      <vt:lpstr>Figure 8-6. Sample Histogram</vt:lpstr>
      <vt:lpstr>Pareto Charts</vt:lpstr>
      <vt:lpstr>Run Chart</vt:lpstr>
      <vt:lpstr>Flowcharts</vt:lpstr>
      <vt:lpstr>Figure 8-8. Sample Flowchart</vt:lpstr>
      <vt:lpstr>Testing</vt:lpstr>
      <vt:lpstr>Figure 8-10. Testing Tasks in the Software Development Life Cycle</vt:lpstr>
      <vt:lpstr>Types of Tests</vt:lpstr>
      <vt:lpstr>Improving Information Technology Project Quality</vt:lpstr>
      <vt:lpstr>The Cost of Quality</vt:lpstr>
      <vt:lpstr>Five Cost Categories Related to Quality</vt:lpstr>
      <vt:lpstr>Expectations and Cultural Differences in Quality</vt:lpstr>
      <vt:lpstr>Chapter 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8: Project Quality Management</dc:title>
  <dc:creator>Thomas Licciardello</dc:creator>
  <cp:lastModifiedBy>Thomas Licciardello</cp:lastModifiedBy>
  <cp:revision>3</cp:revision>
  <dcterms:created xsi:type="dcterms:W3CDTF">2020-10-29T14:56:04Z</dcterms:created>
  <dcterms:modified xsi:type="dcterms:W3CDTF">2022-11-03T15:04:25Z</dcterms:modified>
</cp:coreProperties>
</file>